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6" r:id="rId1"/>
  </p:sldMasterIdLst>
  <p:notesMasterIdLst>
    <p:notesMasterId r:id="rId23"/>
  </p:notesMasterIdLst>
  <p:handoutMasterIdLst>
    <p:handoutMasterId r:id="rId24"/>
  </p:handoutMasterIdLst>
  <p:sldIdLst>
    <p:sldId id="256" r:id="rId2"/>
    <p:sldId id="272" r:id="rId3"/>
    <p:sldId id="257" r:id="rId4"/>
    <p:sldId id="258" r:id="rId5"/>
    <p:sldId id="259" r:id="rId6"/>
    <p:sldId id="260" r:id="rId7"/>
    <p:sldId id="261" r:id="rId8"/>
    <p:sldId id="262" r:id="rId9"/>
    <p:sldId id="263" r:id="rId10"/>
    <p:sldId id="264" r:id="rId11"/>
    <p:sldId id="266" r:id="rId12"/>
    <p:sldId id="267" r:id="rId13"/>
    <p:sldId id="268" r:id="rId14"/>
    <p:sldId id="269" r:id="rId15"/>
    <p:sldId id="280" r:id="rId16"/>
    <p:sldId id="271" r:id="rId17"/>
    <p:sldId id="273" r:id="rId18"/>
    <p:sldId id="274" r:id="rId19"/>
    <p:sldId id="276" r:id="rId20"/>
    <p:sldId id="278" r:id="rId21"/>
    <p:sldId id="279" r:id="rId22"/>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113" autoAdjust="0"/>
  </p:normalViewPr>
  <p:slideViewPr>
    <p:cSldViewPr>
      <p:cViewPr>
        <p:scale>
          <a:sx n="90" d="100"/>
          <a:sy n="90" d="100"/>
        </p:scale>
        <p:origin x="600" y="-36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D0AAF6-C109-466B-9E72-577559B510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a:extLst>
              <a:ext uri="{FF2B5EF4-FFF2-40B4-BE49-F238E27FC236}">
                <a16:creationId xmlns:a16="http://schemas.microsoft.com/office/drawing/2014/main" id="{A45A6D80-DDC3-47FC-B733-995AA45DCF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DBEF95-2F2A-46AE-A709-07EE7C27F703}" type="datetimeFigureOut">
              <a:rPr lang="fi-FI" smtClean="0"/>
              <a:t>22.2.2019</a:t>
            </a:fld>
            <a:endParaRPr lang="fi-FI"/>
          </a:p>
        </p:txBody>
      </p:sp>
      <p:sp>
        <p:nvSpPr>
          <p:cNvPr id="4" name="Footer Placeholder 3">
            <a:extLst>
              <a:ext uri="{FF2B5EF4-FFF2-40B4-BE49-F238E27FC236}">
                <a16:creationId xmlns:a16="http://schemas.microsoft.com/office/drawing/2014/main" id="{750D9B82-80E9-42F3-9E51-C84EFED4D75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A57AAB6E-9C5E-4AC9-949D-B620987427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F3C6F75-FD14-403A-982B-BCC134F74913}" type="slidenum">
              <a:rPr lang="fi-FI" smtClean="0"/>
              <a:t>‹#›</a:t>
            </a:fld>
            <a:endParaRPr lang="fi-FI"/>
          </a:p>
        </p:txBody>
      </p:sp>
    </p:spTree>
    <p:extLst>
      <p:ext uri="{BB962C8B-B14F-4D97-AF65-F5344CB8AC3E}">
        <p14:creationId xmlns:p14="http://schemas.microsoft.com/office/powerpoint/2010/main" val="24842042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DD761A-EABF-466F-90D5-365DFB8C3A2E}" type="datetimeFigureOut">
              <a:rPr lang="fi-FI" smtClean="0"/>
              <a:t>22.2.2019</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D5895F-464A-49F9-AC9F-6DBF085DE3B9}" type="slidenum">
              <a:rPr lang="fi-FI" smtClean="0"/>
              <a:t>‹#›</a:t>
            </a:fld>
            <a:endParaRPr lang="fi-FI"/>
          </a:p>
        </p:txBody>
      </p:sp>
    </p:spTree>
    <p:extLst>
      <p:ext uri="{BB962C8B-B14F-4D97-AF65-F5344CB8AC3E}">
        <p14:creationId xmlns:p14="http://schemas.microsoft.com/office/powerpoint/2010/main" val="329201607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kern="1200" dirty="0">
                <a:solidFill>
                  <a:schemeClr val="tx1"/>
                </a:solidFill>
                <a:effectLst/>
                <a:latin typeface="+mn-lt"/>
                <a:ea typeface="+mn-ea"/>
                <a:cs typeface="+mn-cs"/>
              </a:rPr>
              <a:t>Koiran käytös ihmisiä kohtaan;</a:t>
            </a:r>
          </a:p>
          <a:p>
            <a:r>
              <a:rPr lang="fi-FI" sz="1200" kern="1200" dirty="0">
                <a:solidFill>
                  <a:schemeClr val="tx1"/>
                </a:solidFill>
                <a:effectLst/>
                <a:latin typeface="+mn-lt"/>
                <a:ea typeface="+mn-ea"/>
                <a:cs typeface="+mn-cs"/>
              </a:rPr>
              <a:t>Kaikki kyselyyn vastanneista oli lähes aina ystävällisiä ja sosiaalisia ihmisiä kohtaan. Muutamalla prosentilla oli aggressiivisuutta mutta niilläkin sitä oli harvoin. Alistuvaisuutta oli jonkun verran ja varautuneisuuttakin joillakin yksilöillä joskus.</a:t>
            </a:r>
          </a:p>
        </p:txBody>
      </p:sp>
      <p:sp>
        <p:nvSpPr>
          <p:cNvPr id="4" name="Dian numeron paikkamerkki 3"/>
          <p:cNvSpPr>
            <a:spLocks noGrp="1"/>
          </p:cNvSpPr>
          <p:nvPr>
            <p:ph type="sldNum" sz="quarter" idx="10"/>
          </p:nvPr>
        </p:nvSpPr>
        <p:spPr/>
        <p:txBody>
          <a:bodyPr/>
          <a:lstStyle/>
          <a:p>
            <a:fld id="{40D5895F-464A-49F9-AC9F-6DBF085DE3B9}" type="slidenum">
              <a:rPr lang="fi-FI" smtClean="0"/>
              <a:t>4</a:t>
            </a:fld>
            <a:endParaRPr lang="fi-FI"/>
          </a:p>
        </p:txBody>
      </p:sp>
    </p:spTree>
    <p:extLst>
      <p:ext uri="{BB962C8B-B14F-4D97-AF65-F5344CB8AC3E}">
        <p14:creationId xmlns:p14="http://schemas.microsoft.com/office/powerpoint/2010/main" val="627817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Testi kertoo koiran geneettisen alttiuden sairastua tai periyttää sairaita geenejä jälkeläisilleen. Terve tai kantaja ei voi sairastua. Terveen jälkeläiset eivät koskaan voi olla kantajaa huonompia edes sairaan partnerin kanssa. Kantajan pennut voi olla partnerista riippuen terveitä, sairaita tai kantajia. Sairaan jälkeläiset ovat sairaita tai kantajia</a:t>
            </a:r>
          </a:p>
        </p:txBody>
      </p:sp>
      <p:sp>
        <p:nvSpPr>
          <p:cNvPr id="4" name="Dian numeron paikkamerkki 3"/>
          <p:cNvSpPr>
            <a:spLocks noGrp="1"/>
          </p:cNvSpPr>
          <p:nvPr>
            <p:ph type="sldNum" sz="quarter" idx="10"/>
          </p:nvPr>
        </p:nvSpPr>
        <p:spPr/>
        <p:txBody>
          <a:bodyPr/>
          <a:lstStyle/>
          <a:p>
            <a:fld id="{40D5895F-464A-49F9-AC9F-6DBF085DE3B9}" type="slidenum">
              <a:rPr lang="fi-FI" smtClean="0"/>
              <a:t>17</a:t>
            </a:fld>
            <a:endParaRPr lang="fi-FI"/>
          </a:p>
        </p:txBody>
      </p:sp>
    </p:spTree>
    <p:extLst>
      <p:ext uri="{BB962C8B-B14F-4D97-AF65-F5344CB8AC3E}">
        <p14:creationId xmlns:p14="http://schemas.microsoft.com/office/powerpoint/2010/main" val="3671894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LTV (</a:t>
            </a:r>
            <a:r>
              <a:rPr lang="fi-FI" sz="1200" kern="1200" dirty="0" err="1">
                <a:solidFill>
                  <a:schemeClr val="tx1"/>
                </a:solidFill>
                <a:effectLst/>
                <a:latin typeface="+mn-lt"/>
                <a:ea typeface="+mn-ea"/>
                <a:cs typeface="+mn-cs"/>
              </a:rPr>
              <a:t>lumbosacral</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transitional</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vertebra</a:t>
            </a:r>
            <a:r>
              <a:rPr lang="fi-FI" sz="1200" kern="1200" dirty="0">
                <a:solidFill>
                  <a:schemeClr val="tx1"/>
                </a:solidFill>
                <a:effectLst/>
                <a:latin typeface="+mn-lt"/>
                <a:ea typeface="+mn-ea"/>
                <a:cs typeface="+mn-cs"/>
              </a:rPr>
              <a:t>) on yleinen synnynnäinen ja perinnöllinen nikamaepämuodostuma, jonka periytymismekanismia ei tunneta. </a:t>
            </a:r>
            <a:r>
              <a:rPr lang="fi-FI" sz="1200" kern="1200" dirty="0" err="1">
                <a:solidFill>
                  <a:schemeClr val="tx1"/>
                </a:solidFill>
                <a:effectLst/>
                <a:latin typeface="+mn-lt"/>
                <a:ea typeface="+mn-ea"/>
                <a:cs typeface="+mn-cs"/>
              </a:rPr>
              <a:t>LTV:llä</a:t>
            </a:r>
            <a:r>
              <a:rPr lang="fi-FI" sz="1200" kern="1200" dirty="0">
                <a:solidFill>
                  <a:schemeClr val="tx1"/>
                </a:solidFill>
                <a:effectLst/>
                <a:latin typeface="+mn-lt"/>
                <a:ea typeface="+mn-ea"/>
                <a:cs typeface="+mn-cs"/>
              </a:rPr>
              <a:t> tarkoitetaan nikamaa, jossa on sekä lanne- että ristinikaman piirteitä.  </a:t>
            </a:r>
          </a:p>
        </p:txBody>
      </p:sp>
      <p:sp>
        <p:nvSpPr>
          <p:cNvPr id="4" name="Dian numeron paikkamerkki 3"/>
          <p:cNvSpPr>
            <a:spLocks noGrp="1"/>
          </p:cNvSpPr>
          <p:nvPr>
            <p:ph type="sldNum" sz="quarter" idx="10"/>
          </p:nvPr>
        </p:nvSpPr>
        <p:spPr/>
        <p:txBody>
          <a:bodyPr/>
          <a:lstStyle/>
          <a:p>
            <a:fld id="{40D5895F-464A-49F9-AC9F-6DBF085DE3B9}" type="slidenum">
              <a:rPr lang="fi-FI" smtClean="0"/>
              <a:t>18</a:t>
            </a:fld>
            <a:endParaRPr lang="fi-FI"/>
          </a:p>
        </p:txBody>
      </p:sp>
    </p:spTree>
    <p:extLst>
      <p:ext uri="{BB962C8B-B14F-4D97-AF65-F5344CB8AC3E}">
        <p14:creationId xmlns:p14="http://schemas.microsoft.com/office/powerpoint/2010/main" val="2469393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Lonkkanivelen kasvuhäiriö (hip </a:t>
            </a:r>
            <a:r>
              <a:rPr lang="fi-FI" sz="1200" kern="1200" dirty="0" err="1">
                <a:solidFill>
                  <a:schemeClr val="tx1"/>
                </a:solidFill>
                <a:effectLst/>
                <a:latin typeface="+mn-lt"/>
                <a:ea typeface="+mn-ea"/>
                <a:cs typeface="+mn-cs"/>
              </a:rPr>
              <a:t>dysplasia</a:t>
            </a:r>
            <a:r>
              <a:rPr lang="fi-FI" sz="1200" kern="1200" dirty="0">
                <a:solidFill>
                  <a:schemeClr val="tx1"/>
                </a:solidFill>
                <a:effectLst/>
                <a:latin typeface="+mn-lt"/>
                <a:ea typeface="+mn-ea"/>
                <a:cs typeface="+mn-cs"/>
              </a:rPr>
              <a:t>, HD) on koirien yleisin luuston ja nivelten kasvuhäiriö. Se voidaan määritellä perinnölliseksi lonkkanivelen löysyydeksi. Lonkat ovat syntymähetkellä silmämääräisesti normaalit, mutta muutokset alkavat jo pennun ensimmäisten elinviikkojen aikana.</a:t>
            </a:r>
          </a:p>
          <a:p>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Kyynärnivelen kasvuhäiriö (</a:t>
            </a:r>
            <a:r>
              <a:rPr lang="fi-FI" sz="1200" kern="1200" dirty="0" err="1">
                <a:solidFill>
                  <a:schemeClr val="tx1"/>
                </a:solidFill>
                <a:effectLst/>
                <a:latin typeface="+mn-lt"/>
                <a:ea typeface="+mn-ea"/>
                <a:cs typeface="+mn-cs"/>
              </a:rPr>
              <a:t>elbow</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dysplasia</a:t>
            </a:r>
            <a:r>
              <a:rPr lang="fi-FI" sz="1200" kern="1200" dirty="0">
                <a:solidFill>
                  <a:schemeClr val="tx1"/>
                </a:solidFill>
                <a:effectLst/>
                <a:latin typeface="+mn-lt"/>
                <a:ea typeface="+mn-ea"/>
                <a:cs typeface="+mn-cs"/>
              </a:rPr>
              <a:t>, ED) on yleisin isojen ja jättikokoisten koirien etujalan nivelkivun ja ontumisen aiheuttaja.</a:t>
            </a:r>
          </a:p>
        </p:txBody>
      </p:sp>
      <p:sp>
        <p:nvSpPr>
          <p:cNvPr id="4" name="Dian numeron paikkamerkki 3"/>
          <p:cNvSpPr>
            <a:spLocks noGrp="1"/>
          </p:cNvSpPr>
          <p:nvPr>
            <p:ph type="sldNum" sz="quarter" idx="10"/>
          </p:nvPr>
        </p:nvSpPr>
        <p:spPr/>
        <p:txBody>
          <a:bodyPr/>
          <a:lstStyle/>
          <a:p>
            <a:fld id="{40D5895F-464A-49F9-AC9F-6DBF085DE3B9}" type="slidenum">
              <a:rPr lang="fi-FI" smtClean="0"/>
              <a:t>19</a:t>
            </a:fld>
            <a:endParaRPr lang="fi-FI"/>
          </a:p>
        </p:txBody>
      </p:sp>
    </p:spTree>
    <p:extLst>
      <p:ext uri="{BB962C8B-B14F-4D97-AF65-F5344CB8AC3E}">
        <p14:creationId xmlns:p14="http://schemas.microsoft.com/office/powerpoint/2010/main" val="774235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kern="1200" dirty="0">
                <a:solidFill>
                  <a:schemeClr val="tx1"/>
                </a:solidFill>
                <a:effectLst/>
                <a:latin typeface="+mn-lt"/>
                <a:ea typeface="+mn-ea"/>
                <a:cs typeface="+mn-cs"/>
              </a:rPr>
              <a:t>Koiran käytös muita koiria kohtaan;</a:t>
            </a:r>
          </a:p>
          <a:p>
            <a:r>
              <a:rPr lang="fi-FI" sz="1200" kern="1200" dirty="0">
                <a:solidFill>
                  <a:schemeClr val="tx1"/>
                </a:solidFill>
                <a:effectLst/>
                <a:latin typeface="+mn-lt"/>
                <a:ea typeface="+mn-ea"/>
                <a:cs typeface="+mn-cs"/>
              </a:rPr>
              <a:t>Suurin osa kyselyyn vastanneista oli useimmiten toisille koirille ystävällisiä ja sosiaalisia, Muutamalla prosentilla oli aggressiivisuutta mutta niistäkin sitä oli harvoin. Alistuvaisuutta oli jonkun verran ja varautuneisuuttakin joillakin yksilöillä.</a:t>
            </a:r>
          </a:p>
        </p:txBody>
      </p:sp>
      <p:sp>
        <p:nvSpPr>
          <p:cNvPr id="4" name="Dian numeron paikkamerkki 3"/>
          <p:cNvSpPr>
            <a:spLocks noGrp="1"/>
          </p:cNvSpPr>
          <p:nvPr>
            <p:ph type="sldNum" sz="quarter" idx="10"/>
          </p:nvPr>
        </p:nvSpPr>
        <p:spPr/>
        <p:txBody>
          <a:bodyPr/>
          <a:lstStyle/>
          <a:p>
            <a:fld id="{40D5895F-464A-49F9-AC9F-6DBF085DE3B9}" type="slidenum">
              <a:rPr lang="fi-FI" smtClean="0"/>
              <a:t>5</a:t>
            </a:fld>
            <a:endParaRPr lang="fi-FI"/>
          </a:p>
        </p:txBody>
      </p:sp>
    </p:spTree>
    <p:extLst>
      <p:ext uri="{BB962C8B-B14F-4D97-AF65-F5344CB8AC3E}">
        <p14:creationId xmlns:p14="http://schemas.microsoft.com/office/powerpoint/2010/main" val="2756188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Enimmäkseen koirat olivat uusissa asioissa normaalin uteliaita ja rauhallisia (90%), jonkin verran oli varautuneisuutta ja jokunen yksittäinen yksilö esitti toisinaan hermostuneisuutta ja arkuuttakin</a:t>
            </a:r>
          </a:p>
        </p:txBody>
      </p:sp>
      <p:sp>
        <p:nvSpPr>
          <p:cNvPr id="4" name="Dian numeron paikkamerkki 3"/>
          <p:cNvSpPr>
            <a:spLocks noGrp="1"/>
          </p:cNvSpPr>
          <p:nvPr>
            <p:ph type="sldNum" sz="quarter" idx="10"/>
          </p:nvPr>
        </p:nvSpPr>
        <p:spPr/>
        <p:txBody>
          <a:bodyPr/>
          <a:lstStyle/>
          <a:p>
            <a:fld id="{40D5895F-464A-49F9-AC9F-6DBF085DE3B9}" type="slidenum">
              <a:rPr lang="fi-FI" smtClean="0"/>
              <a:t>6</a:t>
            </a:fld>
            <a:endParaRPr lang="fi-FI"/>
          </a:p>
        </p:txBody>
      </p:sp>
    </p:spTree>
    <p:extLst>
      <p:ext uri="{BB962C8B-B14F-4D97-AF65-F5344CB8AC3E}">
        <p14:creationId xmlns:p14="http://schemas.microsoft.com/office/powerpoint/2010/main" val="839115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kern="1200" dirty="0">
                <a:solidFill>
                  <a:schemeClr val="tx1"/>
                </a:solidFill>
                <a:effectLst/>
                <a:latin typeface="+mn-lt"/>
                <a:ea typeface="+mn-ea"/>
                <a:cs typeface="+mn-cs"/>
              </a:rPr>
              <a:t>Koiran suhtautuminen uusiin tilanteisiin</a:t>
            </a:r>
          </a:p>
          <a:p>
            <a:r>
              <a:rPr lang="fi-FI" sz="1200" kern="1200" dirty="0">
                <a:solidFill>
                  <a:schemeClr val="tx1"/>
                </a:solidFill>
                <a:effectLst/>
                <a:latin typeface="+mn-lt"/>
                <a:ea typeface="+mn-ea"/>
                <a:cs typeface="+mn-cs"/>
              </a:rPr>
              <a:t>Enimmäkseen koirat olivat uusissa tilanteissa normaalin uteliaita ja rauhallisia (89%), Ei hermostunut juuri koskaan (84%), arkuutta ei esiintynyt juuri koskaan (91%),  varautuneisuutta esiintyi 33% koirista.  Yhteenvetona kyselyn perusteella rotu on sopivan utelias, hyvähermoinen ja hiukan varautunut joka ei osoita arkuutta</a:t>
            </a:r>
            <a:endParaRPr lang="fi-FI" dirty="0"/>
          </a:p>
        </p:txBody>
      </p:sp>
      <p:sp>
        <p:nvSpPr>
          <p:cNvPr id="4" name="Dian numeron paikkamerkki 3"/>
          <p:cNvSpPr>
            <a:spLocks noGrp="1"/>
          </p:cNvSpPr>
          <p:nvPr>
            <p:ph type="sldNum" sz="quarter" idx="10"/>
          </p:nvPr>
        </p:nvSpPr>
        <p:spPr/>
        <p:txBody>
          <a:bodyPr/>
          <a:lstStyle/>
          <a:p>
            <a:fld id="{40D5895F-464A-49F9-AC9F-6DBF085DE3B9}" type="slidenum">
              <a:rPr lang="fi-FI" smtClean="0"/>
              <a:t>7</a:t>
            </a:fld>
            <a:endParaRPr lang="fi-FI"/>
          </a:p>
        </p:txBody>
      </p:sp>
    </p:spTree>
    <p:extLst>
      <p:ext uri="{BB962C8B-B14F-4D97-AF65-F5344CB8AC3E}">
        <p14:creationId xmlns:p14="http://schemas.microsoft.com/office/powerpoint/2010/main" val="3142806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kern="1200" dirty="0">
                <a:solidFill>
                  <a:schemeClr val="tx1"/>
                </a:solidFill>
                <a:effectLst/>
                <a:latin typeface="+mn-lt"/>
                <a:ea typeface="+mn-ea"/>
                <a:cs typeface="+mn-cs"/>
              </a:rPr>
              <a:t>Koiran suhtautuminen ääniin</a:t>
            </a:r>
          </a:p>
          <a:p>
            <a:r>
              <a:rPr lang="fi-FI" sz="1200" kern="1200" dirty="0">
                <a:solidFill>
                  <a:schemeClr val="tx1"/>
                </a:solidFill>
                <a:effectLst/>
                <a:latin typeface="+mn-lt"/>
                <a:ea typeface="+mn-ea"/>
                <a:cs typeface="+mn-cs"/>
              </a:rPr>
              <a:t>Koirat eivät olleet ääniherkkiä, ampumista eivät kaikki olleet kuulleet ja joitakin listaamattomia ääniä oli jotka vähän hermostutti toisia koiria, kuten esimerkiksi palohälytin ja ruohonleikkuri.</a:t>
            </a:r>
          </a:p>
        </p:txBody>
      </p:sp>
      <p:sp>
        <p:nvSpPr>
          <p:cNvPr id="4" name="Dian numeron paikkamerkki 3"/>
          <p:cNvSpPr>
            <a:spLocks noGrp="1"/>
          </p:cNvSpPr>
          <p:nvPr>
            <p:ph type="sldNum" sz="quarter" idx="10"/>
          </p:nvPr>
        </p:nvSpPr>
        <p:spPr/>
        <p:txBody>
          <a:bodyPr/>
          <a:lstStyle/>
          <a:p>
            <a:fld id="{40D5895F-464A-49F9-AC9F-6DBF085DE3B9}" type="slidenum">
              <a:rPr lang="fi-FI" smtClean="0"/>
              <a:t>8</a:t>
            </a:fld>
            <a:endParaRPr lang="fi-FI"/>
          </a:p>
        </p:txBody>
      </p:sp>
    </p:spTree>
    <p:extLst>
      <p:ext uri="{BB962C8B-B14F-4D97-AF65-F5344CB8AC3E}">
        <p14:creationId xmlns:p14="http://schemas.microsoft.com/office/powerpoint/2010/main" val="3849010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Haukkuherkkyyttä oli lähes puolilla koirista mikä sinällään on ihan ymmärrettävää kun ovat olleet aikojen saatossa haukkuvia vartiokoiria. Eroahdistusta esiintyy myös jonkin verran.</a:t>
            </a:r>
          </a:p>
        </p:txBody>
      </p:sp>
      <p:sp>
        <p:nvSpPr>
          <p:cNvPr id="4" name="Dian numeron paikkamerkki 3"/>
          <p:cNvSpPr>
            <a:spLocks noGrp="1"/>
          </p:cNvSpPr>
          <p:nvPr>
            <p:ph type="sldNum" sz="quarter" idx="10"/>
          </p:nvPr>
        </p:nvSpPr>
        <p:spPr/>
        <p:txBody>
          <a:bodyPr/>
          <a:lstStyle/>
          <a:p>
            <a:fld id="{40D5895F-464A-49F9-AC9F-6DBF085DE3B9}" type="slidenum">
              <a:rPr lang="fi-FI" smtClean="0"/>
              <a:t>9</a:t>
            </a:fld>
            <a:endParaRPr lang="fi-FI"/>
          </a:p>
        </p:txBody>
      </p:sp>
    </p:spTree>
    <p:extLst>
      <p:ext uri="{BB962C8B-B14F-4D97-AF65-F5344CB8AC3E}">
        <p14:creationId xmlns:p14="http://schemas.microsoft.com/office/powerpoint/2010/main" val="2479398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kern="1200" dirty="0">
                <a:solidFill>
                  <a:schemeClr val="tx1"/>
                </a:solidFill>
                <a:effectLst/>
                <a:latin typeface="+mn-lt"/>
                <a:ea typeface="+mn-ea"/>
                <a:cs typeface="+mn-cs"/>
              </a:rPr>
              <a:t>Kyselyn perusteella koirien yleinen terveydentila on ollut hyvä tai erinomainen, mutta tarkennetuissa kysymyksissä selvisi että poikkeavaa karvanlähtöä ja iho-ongelmia on ilmennyt jonkin verran. Kuitenkin (pääsääntöisesti lievää) kutinaa ja hilseilyä on nyt lisääntyvässä määrin, joka johtunee osin siitä että koirakanta aikuistuu ja tietoja päivitetään kyselyyn</a:t>
            </a:r>
            <a:endParaRPr lang="fi-FI" dirty="0"/>
          </a:p>
        </p:txBody>
      </p:sp>
      <p:sp>
        <p:nvSpPr>
          <p:cNvPr id="4" name="Slide Number Placeholder 3"/>
          <p:cNvSpPr>
            <a:spLocks noGrp="1"/>
          </p:cNvSpPr>
          <p:nvPr>
            <p:ph type="sldNum" sz="quarter" idx="10"/>
          </p:nvPr>
        </p:nvSpPr>
        <p:spPr/>
        <p:txBody>
          <a:bodyPr/>
          <a:lstStyle/>
          <a:p>
            <a:fld id="{40D5895F-464A-49F9-AC9F-6DBF085DE3B9}" type="slidenum">
              <a:rPr lang="fi-FI" smtClean="0"/>
              <a:t>10</a:t>
            </a:fld>
            <a:endParaRPr lang="fi-FI"/>
          </a:p>
        </p:txBody>
      </p:sp>
    </p:spTree>
    <p:extLst>
      <p:ext uri="{BB962C8B-B14F-4D97-AF65-F5344CB8AC3E}">
        <p14:creationId xmlns:p14="http://schemas.microsoft.com/office/powerpoint/2010/main" val="3216082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kern="1200" dirty="0">
                <a:solidFill>
                  <a:schemeClr val="tx1"/>
                </a:solidFill>
                <a:effectLst/>
                <a:latin typeface="+mn-lt"/>
                <a:ea typeface="+mn-ea"/>
                <a:cs typeface="+mn-cs"/>
              </a:rPr>
              <a:t>Lonkat</a:t>
            </a:r>
          </a:p>
          <a:p>
            <a:r>
              <a:rPr lang="fi-FI" sz="1200" kern="1200" dirty="0">
                <a:solidFill>
                  <a:schemeClr val="tx1"/>
                </a:solidFill>
                <a:effectLst/>
                <a:latin typeface="+mn-lt"/>
                <a:ea typeface="+mn-ea"/>
                <a:cs typeface="+mn-cs"/>
              </a:rPr>
              <a:t>Terveyslista oli kyselyä kattavampi ja siinä B- ja C- lonkat oli prosentuaalisesti samoissa lukemissa mutta A-lonkkien osuus pienentynyt (28 %) ja vastaavasti D-lonkkien (10 %) osuus kasvanut.</a:t>
            </a:r>
          </a:p>
        </p:txBody>
      </p:sp>
      <p:sp>
        <p:nvSpPr>
          <p:cNvPr id="4" name="Dian numeron paikkamerkki 3"/>
          <p:cNvSpPr>
            <a:spLocks noGrp="1"/>
          </p:cNvSpPr>
          <p:nvPr>
            <p:ph type="sldNum" sz="quarter" idx="10"/>
          </p:nvPr>
        </p:nvSpPr>
        <p:spPr/>
        <p:txBody>
          <a:bodyPr/>
          <a:lstStyle/>
          <a:p>
            <a:fld id="{40D5895F-464A-49F9-AC9F-6DBF085DE3B9}" type="slidenum">
              <a:rPr lang="fi-FI" smtClean="0"/>
              <a:t>12</a:t>
            </a:fld>
            <a:endParaRPr lang="fi-FI"/>
          </a:p>
        </p:txBody>
      </p:sp>
    </p:spTree>
    <p:extLst>
      <p:ext uri="{BB962C8B-B14F-4D97-AF65-F5344CB8AC3E}">
        <p14:creationId xmlns:p14="http://schemas.microsoft.com/office/powerpoint/2010/main" val="1500295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Terveyskyselyni satoa, lisätietoa koirastasi</a:t>
            </a:r>
          </a:p>
        </p:txBody>
      </p:sp>
      <p:sp>
        <p:nvSpPr>
          <p:cNvPr id="4" name="Slide Number Placeholder 3"/>
          <p:cNvSpPr>
            <a:spLocks noGrp="1"/>
          </p:cNvSpPr>
          <p:nvPr>
            <p:ph type="sldNum" sz="quarter" idx="10"/>
          </p:nvPr>
        </p:nvSpPr>
        <p:spPr/>
        <p:txBody>
          <a:bodyPr/>
          <a:lstStyle/>
          <a:p>
            <a:fld id="{40D5895F-464A-49F9-AC9F-6DBF085DE3B9}" type="slidenum">
              <a:rPr lang="fi-FI" smtClean="0"/>
              <a:t>15</a:t>
            </a:fld>
            <a:endParaRPr lang="fi-FI"/>
          </a:p>
        </p:txBody>
      </p:sp>
    </p:spTree>
    <p:extLst>
      <p:ext uri="{BB962C8B-B14F-4D97-AF65-F5344CB8AC3E}">
        <p14:creationId xmlns:p14="http://schemas.microsoft.com/office/powerpoint/2010/main" val="559304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fi-FI"/>
              <a:t>Muokkaa perustyyl. napsautt.</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45725797-386B-4518-BEFA-185251555691}" type="datetime1">
              <a:rPr lang="fi-FI" smtClean="0"/>
              <a:t>22.2.2019</a:t>
            </a:fld>
            <a:endParaRPr lang="fi-FI"/>
          </a:p>
        </p:txBody>
      </p:sp>
      <p:sp>
        <p:nvSpPr>
          <p:cNvPr id="5" name="Footer Placeholder 4"/>
          <p:cNvSpPr>
            <a:spLocks noGrp="1"/>
          </p:cNvSpPr>
          <p:nvPr>
            <p:ph type="ftr" sz="quarter" idx="11"/>
          </p:nvPr>
        </p:nvSpPr>
        <p:spPr/>
        <p:txBody>
          <a:bodyPr/>
          <a:lstStyle/>
          <a:p>
            <a:r>
              <a:rPr lang="fi-FI"/>
              <a:t>Lea Saarikivi</a:t>
            </a:r>
          </a:p>
        </p:txBody>
      </p:sp>
      <p:sp>
        <p:nvSpPr>
          <p:cNvPr id="6" name="Slide Number Placeholder 5"/>
          <p:cNvSpPr>
            <a:spLocks noGrp="1"/>
          </p:cNvSpPr>
          <p:nvPr>
            <p:ph type="sldNum" sz="quarter" idx="12"/>
          </p:nvPr>
        </p:nvSpPr>
        <p:spPr/>
        <p:txBody>
          <a:bodyPr/>
          <a:lstStyle/>
          <a:p>
            <a:fld id="{B6B3CB87-15F3-4249-B567-F71EFCAE75C2}" type="slidenum">
              <a:rPr lang="fi-FI" smtClean="0"/>
              <a:t>‹#›</a:t>
            </a:fld>
            <a:endParaRPr lang="fi-FI"/>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AECDCD6-5B3F-4340-A614-028B65AABB8E}" type="datetime1">
              <a:rPr lang="fi-FI" smtClean="0"/>
              <a:t>22.2.2019</a:t>
            </a:fld>
            <a:endParaRPr lang="fi-FI"/>
          </a:p>
        </p:txBody>
      </p:sp>
      <p:sp>
        <p:nvSpPr>
          <p:cNvPr id="5" name="Footer Placeholder 4"/>
          <p:cNvSpPr>
            <a:spLocks noGrp="1"/>
          </p:cNvSpPr>
          <p:nvPr>
            <p:ph type="ftr" sz="quarter" idx="11"/>
          </p:nvPr>
        </p:nvSpPr>
        <p:spPr/>
        <p:txBody>
          <a:bodyPr/>
          <a:lstStyle/>
          <a:p>
            <a:r>
              <a:rPr lang="fi-FI"/>
              <a:t>Lea Saarikivi</a:t>
            </a:r>
          </a:p>
        </p:txBody>
      </p:sp>
      <p:sp>
        <p:nvSpPr>
          <p:cNvPr id="6" name="Slide Number Placeholder 5"/>
          <p:cNvSpPr>
            <a:spLocks noGrp="1"/>
          </p:cNvSpPr>
          <p:nvPr>
            <p:ph type="sldNum" sz="quarter" idx="12"/>
          </p:nvPr>
        </p:nvSpPr>
        <p:spPr/>
        <p:txBody>
          <a:bodyPr/>
          <a:lstStyle/>
          <a:p>
            <a:fld id="{B6B3CB87-15F3-4249-B567-F71EFCAE75C2}" type="slidenum">
              <a:rPr lang="fi-FI" smtClean="0"/>
              <a:t>‹#›</a:t>
            </a:fld>
            <a:endParaRPr lang="fi-FI"/>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9DFF1E1-8B3A-4467-9B79-5FCDDA0CC325}" type="datetime1">
              <a:rPr lang="fi-FI" smtClean="0"/>
              <a:t>22.2.2019</a:t>
            </a:fld>
            <a:endParaRPr lang="fi-FI"/>
          </a:p>
        </p:txBody>
      </p:sp>
      <p:sp>
        <p:nvSpPr>
          <p:cNvPr id="5" name="Footer Placeholder 4"/>
          <p:cNvSpPr>
            <a:spLocks noGrp="1"/>
          </p:cNvSpPr>
          <p:nvPr>
            <p:ph type="ftr" sz="quarter" idx="11"/>
          </p:nvPr>
        </p:nvSpPr>
        <p:spPr/>
        <p:txBody>
          <a:bodyPr/>
          <a:lstStyle/>
          <a:p>
            <a:r>
              <a:rPr lang="fi-FI"/>
              <a:t>Lea Saarikivi</a:t>
            </a:r>
          </a:p>
        </p:txBody>
      </p:sp>
      <p:sp>
        <p:nvSpPr>
          <p:cNvPr id="6" name="Slide Number Placeholder 5"/>
          <p:cNvSpPr>
            <a:spLocks noGrp="1"/>
          </p:cNvSpPr>
          <p:nvPr>
            <p:ph type="sldNum" sz="quarter" idx="12"/>
          </p:nvPr>
        </p:nvSpPr>
        <p:spPr/>
        <p:txBody>
          <a:bodyPr/>
          <a:lstStyle/>
          <a:p>
            <a:fld id="{B6B3CB87-15F3-4249-B567-F71EFCAE75C2}" type="slidenum">
              <a:rPr lang="fi-FI" smtClean="0"/>
              <a:t>‹#›</a:t>
            </a:fld>
            <a:endParaRPr lang="fi-FI"/>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fi-FI"/>
              <a:t>Muokkaa perustyyl. napsautt.</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0D85BE10-A04F-4A76-9F20-7C05A697018A}" type="datetime1">
              <a:rPr lang="fi-FI" smtClean="0"/>
              <a:t>22.2.2019</a:t>
            </a:fld>
            <a:endParaRPr lang="fi-FI"/>
          </a:p>
        </p:txBody>
      </p:sp>
      <p:sp>
        <p:nvSpPr>
          <p:cNvPr id="5" name="Footer Placeholder 4"/>
          <p:cNvSpPr>
            <a:spLocks noGrp="1"/>
          </p:cNvSpPr>
          <p:nvPr>
            <p:ph type="ftr" sz="quarter" idx="11"/>
          </p:nvPr>
        </p:nvSpPr>
        <p:spPr/>
        <p:txBody>
          <a:bodyPr/>
          <a:lstStyle/>
          <a:p>
            <a:r>
              <a:rPr lang="fi-FI"/>
              <a:t>Lea Saarikivi</a:t>
            </a:r>
          </a:p>
        </p:txBody>
      </p:sp>
      <p:sp>
        <p:nvSpPr>
          <p:cNvPr id="6" name="Slide Number Placeholder 5"/>
          <p:cNvSpPr>
            <a:spLocks noGrp="1"/>
          </p:cNvSpPr>
          <p:nvPr>
            <p:ph type="sldNum" sz="quarter" idx="12"/>
          </p:nvPr>
        </p:nvSpPr>
        <p:spPr/>
        <p:txBody>
          <a:bodyPr/>
          <a:lstStyle/>
          <a:p>
            <a:fld id="{B6B3CB87-15F3-4249-B567-F71EFCAE75C2}" type="slidenum">
              <a:rPr lang="fi-FI" smtClean="0"/>
              <a:t>‹#›</a:t>
            </a:fld>
            <a:endParaRPr lang="fi-FI"/>
          </a:p>
        </p:txBody>
      </p:sp>
      <p:sp>
        <p:nvSpPr>
          <p:cNvPr id="7" name="Title 6"/>
          <p:cNvSpPr>
            <a:spLocks noGrp="1"/>
          </p:cNvSpPr>
          <p:nvPr>
            <p:ph type="title"/>
          </p:nvPr>
        </p:nvSpPr>
        <p:spPr/>
        <p:txBody>
          <a:bodyPr/>
          <a:lstStyle/>
          <a:p>
            <a:r>
              <a:rPr lang="fi-FI"/>
              <a:t>Muokkaa perustyyl. napsautt.</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fi-FI"/>
              <a:t>Muokkaa perustyyl. napsautt.</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701E687C-000C-4B55-9B48-44789E96A7C1}" type="datetime1">
              <a:rPr lang="fi-FI" smtClean="0"/>
              <a:t>22.2.2019</a:t>
            </a:fld>
            <a:endParaRPr lang="fi-FI"/>
          </a:p>
        </p:txBody>
      </p:sp>
      <p:sp>
        <p:nvSpPr>
          <p:cNvPr id="5" name="Footer Placeholder 4"/>
          <p:cNvSpPr>
            <a:spLocks noGrp="1"/>
          </p:cNvSpPr>
          <p:nvPr>
            <p:ph type="ftr" sz="quarter" idx="11"/>
          </p:nvPr>
        </p:nvSpPr>
        <p:spPr/>
        <p:txBody>
          <a:bodyPr/>
          <a:lstStyle/>
          <a:p>
            <a:r>
              <a:rPr lang="fi-FI"/>
              <a:t>Lea Saarikivi</a:t>
            </a:r>
          </a:p>
        </p:txBody>
      </p:sp>
      <p:sp>
        <p:nvSpPr>
          <p:cNvPr id="6" name="Slide Number Placeholder 5"/>
          <p:cNvSpPr>
            <a:spLocks noGrp="1"/>
          </p:cNvSpPr>
          <p:nvPr>
            <p:ph type="sldNum" sz="quarter" idx="12"/>
          </p:nvPr>
        </p:nvSpPr>
        <p:spPr/>
        <p:txBody>
          <a:bodyPr/>
          <a:lstStyle/>
          <a:p>
            <a:fld id="{B6B3CB87-15F3-4249-B567-F71EFCAE75C2}" type="slidenum">
              <a:rPr lang="fi-FI" smtClean="0"/>
              <a:t>‹#›</a:t>
            </a:fld>
            <a:endParaRPr lang="fi-FI"/>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5" name="Date Placeholder 4"/>
          <p:cNvSpPr>
            <a:spLocks noGrp="1"/>
          </p:cNvSpPr>
          <p:nvPr>
            <p:ph type="dt" sz="half" idx="10"/>
          </p:nvPr>
        </p:nvSpPr>
        <p:spPr/>
        <p:txBody>
          <a:bodyPr/>
          <a:lstStyle/>
          <a:p>
            <a:fld id="{835DD87C-1A09-46BE-B4E1-03490B64E7F3}" type="datetime1">
              <a:rPr lang="fi-FI" smtClean="0"/>
              <a:t>22.2.2019</a:t>
            </a:fld>
            <a:endParaRPr lang="fi-FI"/>
          </a:p>
        </p:txBody>
      </p:sp>
      <p:sp>
        <p:nvSpPr>
          <p:cNvPr id="6" name="Footer Placeholder 5"/>
          <p:cNvSpPr>
            <a:spLocks noGrp="1"/>
          </p:cNvSpPr>
          <p:nvPr>
            <p:ph type="ftr" sz="quarter" idx="11"/>
          </p:nvPr>
        </p:nvSpPr>
        <p:spPr/>
        <p:txBody>
          <a:bodyPr/>
          <a:lstStyle/>
          <a:p>
            <a:r>
              <a:rPr lang="fi-FI"/>
              <a:t>Lea Saarikivi</a:t>
            </a:r>
          </a:p>
        </p:txBody>
      </p:sp>
      <p:sp>
        <p:nvSpPr>
          <p:cNvPr id="7" name="Slide Number Placeholder 6"/>
          <p:cNvSpPr>
            <a:spLocks noGrp="1"/>
          </p:cNvSpPr>
          <p:nvPr>
            <p:ph type="sldNum" sz="quarter" idx="12"/>
          </p:nvPr>
        </p:nvSpPr>
        <p:spPr/>
        <p:txBody>
          <a:bodyPr/>
          <a:lstStyle/>
          <a:p>
            <a:fld id="{B6B3CB87-15F3-4249-B567-F71EFCAE75C2}" type="slidenum">
              <a:rPr lang="fi-FI" smtClean="0"/>
              <a:t>‹#›</a:t>
            </a:fld>
            <a:endParaRPr lang="fi-FI"/>
          </a:p>
        </p:txBody>
      </p:sp>
      <p:sp>
        <p:nvSpPr>
          <p:cNvPr id="9" name="Content Placeholder 8"/>
          <p:cNvSpPr>
            <a:spLocks noGrp="1"/>
          </p:cNvSpPr>
          <p:nvPr>
            <p:ph sz="quarter" idx="13"/>
          </p:nvPr>
        </p:nvSpPr>
        <p:spPr>
          <a:xfrm>
            <a:off x="676655" y="2679192"/>
            <a:ext cx="3822192" cy="34472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perustyyl. napsautt.</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0AF54146-4522-493B-AA1C-F9ACF7CDA7BB}" type="datetime1">
              <a:rPr lang="fi-FI" smtClean="0"/>
              <a:t>22.2.2019</a:t>
            </a:fld>
            <a:endParaRPr lang="fi-FI"/>
          </a:p>
        </p:txBody>
      </p:sp>
      <p:sp>
        <p:nvSpPr>
          <p:cNvPr id="8" name="Footer Placeholder 7"/>
          <p:cNvSpPr>
            <a:spLocks noGrp="1"/>
          </p:cNvSpPr>
          <p:nvPr>
            <p:ph type="ftr" sz="quarter" idx="11"/>
          </p:nvPr>
        </p:nvSpPr>
        <p:spPr/>
        <p:txBody>
          <a:bodyPr/>
          <a:lstStyle/>
          <a:p>
            <a:r>
              <a:rPr lang="fi-FI"/>
              <a:t>Lea Saarikivi</a:t>
            </a:r>
          </a:p>
        </p:txBody>
      </p:sp>
      <p:sp>
        <p:nvSpPr>
          <p:cNvPr id="9" name="Slide Number Placeholder 8"/>
          <p:cNvSpPr>
            <a:spLocks noGrp="1"/>
          </p:cNvSpPr>
          <p:nvPr>
            <p:ph type="sldNum" sz="quarter" idx="12"/>
          </p:nvPr>
        </p:nvSpPr>
        <p:spPr/>
        <p:txBody>
          <a:bodyPr/>
          <a:lstStyle/>
          <a:p>
            <a:fld id="{B6B3CB87-15F3-4249-B567-F71EFCAE75C2}" type="slidenum">
              <a:rPr lang="fi-FI" smtClean="0"/>
              <a:t>‹#›</a:t>
            </a:fld>
            <a:endParaRPr lang="fi-FI"/>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Date Placeholder 2"/>
          <p:cNvSpPr>
            <a:spLocks noGrp="1"/>
          </p:cNvSpPr>
          <p:nvPr>
            <p:ph type="dt" sz="half" idx="10"/>
          </p:nvPr>
        </p:nvSpPr>
        <p:spPr/>
        <p:txBody>
          <a:bodyPr/>
          <a:lstStyle/>
          <a:p>
            <a:fld id="{41BB2D9F-4A6F-416A-9695-7E499142C4DC}" type="datetime1">
              <a:rPr lang="fi-FI" smtClean="0"/>
              <a:t>22.2.2019</a:t>
            </a:fld>
            <a:endParaRPr lang="fi-FI"/>
          </a:p>
        </p:txBody>
      </p:sp>
      <p:sp>
        <p:nvSpPr>
          <p:cNvPr id="4" name="Footer Placeholder 3"/>
          <p:cNvSpPr>
            <a:spLocks noGrp="1"/>
          </p:cNvSpPr>
          <p:nvPr>
            <p:ph type="ftr" sz="quarter" idx="11"/>
          </p:nvPr>
        </p:nvSpPr>
        <p:spPr/>
        <p:txBody>
          <a:bodyPr/>
          <a:lstStyle/>
          <a:p>
            <a:r>
              <a:rPr lang="fi-FI"/>
              <a:t>Lea Saarikivi</a:t>
            </a:r>
          </a:p>
        </p:txBody>
      </p:sp>
      <p:sp>
        <p:nvSpPr>
          <p:cNvPr id="5" name="Slide Number Placeholder 4"/>
          <p:cNvSpPr>
            <a:spLocks noGrp="1"/>
          </p:cNvSpPr>
          <p:nvPr>
            <p:ph type="sldNum" sz="quarter" idx="12"/>
          </p:nvPr>
        </p:nvSpPr>
        <p:spPr/>
        <p:txBody>
          <a:bodyPr/>
          <a:lstStyle/>
          <a:p>
            <a:fld id="{B6B3CB87-15F3-4249-B567-F71EFCAE75C2}" type="slidenum">
              <a:rPr lang="fi-FI" smtClean="0"/>
              <a:t>‹#›</a:t>
            </a:fld>
            <a:endParaRPr lang="fi-FI"/>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6F940DEB-5BA4-40FD-972C-6DC7A6C32B95}" type="datetime1">
              <a:rPr lang="fi-FI" smtClean="0"/>
              <a:t>22.2.2019</a:t>
            </a:fld>
            <a:endParaRPr lang="fi-FI"/>
          </a:p>
        </p:txBody>
      </p:sp>
      <p:sp>
        <p:nvSpPr>
          <p:cNvPr id="3" name="Footer Placeholder 2"/>
          <p:cNvSpPr>
            <a:spLocks noGrp="1"/>
          </p:cNvSpPr>
          <p:nvPr>
            <p:ph type="ftr" sz="quarter" idx="11"/>
          </p:nvPr>
        </p:nvSpPr>
        <p:spPr/>
        <p:txBody>
          <a:bodyPr/>
          <a:lstStyle/>
          <a:p>
            <a:r>
              <a:rPr lang="fi-FI"/>
              <a:t>Lea Saarikivi</a:t>
            </a:r>
          </a:p>
        </p:txBody>
      </p:sp>
      <p:sp>
        <p:nvSpPr>
          <p:cNvPr id="4" name="Slide Number Placeholder 3"/>
          <p:cNvSpPr>
            <a:spLocks noGrp="1"/>
          </p:cNvSpPr>
          <p:nvPr>
            <p:ph type="sldNum" sz="quarter" idx="12"/>
          </p:nvPr>
        </p:nvSpPr>
        <p:spPr/>
        <p:txBody>
          <a:bodyPr/>
          <a:lstStyle/>
          <a:p>
            <a:fld id="{B6B3CB87-15F3-4249-B567-F71EFCAE75C2}" type="slidenum">
              <a:rPr lang="fi-FI" smtClean="0"/>
              <a:t>‹#›</a:t>
            </a:fld>
            <a:endParaRPr lang="fi-FI"/>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1C5CD3A-B860-4E4F-AAD2-A53617BE69E4}" type="datetime1">
              <a:rPr lang="fi-FI" smtClean="0"/>
              <a:t>22.2.2019</a:t>
            </a:fld>
            <a:endParaRPr lang="fi-FI"/>
          </a:p>
        </p:txBody>
      </p:sp>
      <p:sp>
        <p:nvSpPr>
          <p:cNvPr id="6" name="Footer Placeholder 5"/>
          <p:cNvSpPr>
            <a:spLocks noGrp="1"/>
          </p:cNvSpPr>
          <p:nvPr>
            <p:ph type="ftr" sz="quarter" idx="11"/>
          </p:nvPr>
        </p:nvSpPr>
        <p:spPr/>
        <p:txBody>
          <a:bodyPr/>
          <a:lstStyle/>
          <a:p>
            <a:r>
              <a:rPr lang="fi-FI"/>
              <a:t>Lea Saarikivi</a:t>
            </a:r>
          </a:p>
        </p:txBody>
      </p:sp>
      <p:sp>
        <p:nvSpPr>
          <p:cNvPr id="7" name="Slide Number Placeholder 6"/>
          <p:cNvSpPr>
            <a:spLocks noGrp="1"/>
          </p:cNvSpPr>
          <p:nvPr>
            <p:ph type="sldNum" sz="quarter" idx="12"/>
          </p:nvPr>
        </p:nvSpPr>
        <p:spPr/>
        <p:txBody>
          <a:bodyPr/>
          <a:lstStyle/>
          <a:p>
            <a:fld id="{B6B3CB87-15F3-4249-B567-F71EFCAE75C2}" type="slidenum">
              <a:rPr lang="fi-FI" smtClean="0"/>
              <a:t>‹#›</a:t>
            </a:fld>
            <a:endParaRPr lang="fi-FI"/>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fi-FI"/>
              <a:t>Muokkaa perustyyl. napsautt.</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fi-FI"/>
              <a:t>Muokkaa perustyyl. napsautt.</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C2B08109-1D77-4AD5-ACA1-2590F2EF19BD}" type="datetime1">
              <a:rPr lang="fi-FI" smtClean="0"/>
              <a:t>22.2.2019</a:t>
            </a:fld>
            <a:endParaRPr lang="fi-FI"/>
          </a:p>
        </p:txBody>
      </p:sp>
      <p:sp>
        <p:nvSpPr>
          <p:cNvPr id="6" name="Footer Placeholder 5"/>
          <p:cNvSpPr>
            <a:spLocks noGrp="1"/>
          </p:cNvSpPr>
          <p:nvPr>
            <p:ph type="ftr" sz="quarter" idx="11"/>
          </p:nvPr>
        </p:nvSpPr>
        <p:spPr/>
        <p:txBody>
          <a:bodyPr/>
          <a:lstStyle/>
          <a:p>
            <a:r>
              <a:rPr lang="fi-FI"/>
              <a:t>Lea Saarikivi</a:t>
            </a:r>
          </a:p>
        </p:txBody>
      </p:sp>
      <p:sp>
        <p:nvSpPr>
          <p:cNvPr id="7" name="Slide Number Placeholder 6"/>
          <p:cNvSpPr>
            <a:spLocks noGrp="1"/>
          </p:cNvSpPr>
          <p:nvPr>
            <p:ph type="sldNum" sz="quarter" idx="12"/>
          </p:nvPr>
        </p:nvSpPr>
        <p:spPr/>
        <p:txBody>
          <a:bodyPr/>
          <a:lstStyle/>
          <a:p>
            <a:fld id="{B6B3CB87-15F3-4249-B567-F71EFCAE75C2}" type="slidenum">
              <a:rPr lang="fi-FI" smtClean="0"/>
              <a:t>‹#›</a:t>
            </a:fld>
            <a:endParaRPr lang="fi-FI"/>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fi-FI"/>
              <a:t>Muokkaa perustyyl. napsautt.</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CA1C3156-4FD8-48F2-B822-7A04D796492C}" type="datetime1">
              <a:rPr lang="fi-FI" smtClean="0"/>
              <a:t>22.2.2019</a:t>
            </a:fld>
            <a:endParaRPr lang="fi-FI"/>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r>
              <a:rPr lang="fi-FI"/>
              <a:t>Lea Saarikivi</a:t>
            </a: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6B3CB87-15F3-4249-B567-F71EFCAE75C2}" type="slidenum">
              <a:rPr lang="fi-FI" smtClean="0"/>
              <a:t>‹#›</a:t>
            </a:fld>
            <a:endParaRPr lang="fi-FI"/>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1124745"/>
            <a:ext cx="7772400" cy="2475706"/>
          </a:xfrm>
        </p:spPr>
        <p:txBody>
          <a:bodyPr>
            <a:normAutofit fontScale="90000"/>
          </a:bodyPr>
          <a:lstStyle/>
          <a:p>
            <a:r>
              <a:rPr lang="fi-FI" dirty="0"/>
              <a:t>YHTEENVETO TSEKINPAIMENKOIRIEN TERVEYDESTÄ</a:t>
            </a:r>
            <a:br>
              <a:rPr lang="fi-FI" dirty="0"/>
            </a:br>
            <a:endParaRPr lang="fi-FI" dirty="0"/>
          </a:p>
        </p:txBody>
      </p:sp>
      <p:sp>
        <p:nvSpPr>
          <p:cNvPr id="3" name="Alaotsikko 2"/>
          <p:cNvSpPr>
            <a:spLocks noGrp="1"/>
          </p:cNvSpPr>
          <p:nvPr>
            <p:ph type="subTitle" idx="1"/>
          </p:nvPr>
        </p:nvSpPr>
        <p:spPr/>
        <p:txBody>
          <a:bodyPr>
            <a:normAutofit lnSpcReduction="10000"/>
          </a:bodyPr>
          <a:lstStyle/>
          <a:p>
            <a:r>
              <a:rPr lang="fi-FI" i="1" dirty="0"/>
              <a:t>TERVEYSKYSELYN</a:t>
            </a:r>
            <a:endParaRPr lang="fi-FI" dirty="0"/>
          </a:p>
          <a:p>
            <a:r>
              <a:rPr lang="fi-FI" i="1" dirty="0"/>
              <a:t>JA</a:t>
            </a:r>
            <a:endParaRPr lang="fi-FI" dirty="0"/>
          </a:p>
          <a:p>
            <a:r>
              <a:rPr lang="fi-FI" i="1" dirty="0"/>
              <a:t>KERÄTTYJEN TERVEYSTIETOJEN PERUSTEELLA</a:t>
            </a:r>
            <a:endParaRPr lang="fi-FI" dirty="0"/>
          </a:p>
          <a:p>
            <a:r>
              <a:rPr lang="fi-FI" i="1" dirty="0"/>
              <a:t>1.1.2019</a:t>
            </a:r>
            <a:endParaRPr lang="fi-FI" dirty="0"/>
          </a:p>
        </p:txBody>
      </p:sp>
      <p:pic>
        <p:nvPicPr>
          <p:cNvPr id="4" name="Kuva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380312" y="260647"/>
            <a:ext cx="1532989" cy="1726223"/>
          </a:xfrm>
          <a:prstGeom prst="rect">
            <a:avLst/>
          </a:prstGeom>
        </p:spPr>
      </p:pic>
    </p:spTree>
    <p:extLst>
      <p:ext uri="{BB962C8B-B14F-4D97-AF65-F5344CB8AC3E}">
        <p14:creationId xmlns:p14="http://schemas.microsoft.com/office/powerpoint/2010/main" val="2589057439"/>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t>Onko koirallasi todettu;</a:t>
            </a:r>
          </a:p>
        </p:txBody>
      </p:sp>
      <p:pic>
        <p:nvPicPr>
          <p:cNvPr id="5" name="Kuva 4"/>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740352" y="260648"/>
            <a:ext cx="1172949" cy="1320800"/>
          </a:xfrm>
          <a:prstGeom prst="rect">
            <a:avLst/>
          </a:prstGeom>
        </p:spPr>
      </p:pic>
      <p:sp>
        <p:nvSpPr>
          <p:cNvPr id="3" name="Date Placeholder 2">
            <a:extLst>
              <a:ext uri="{FF2B5EF4-FFF2-40B4-BE49-F238E27FC236}">
                <a16:creationId xmlns:a16="http://schemas.microsoft.com/office/drawing/2014/main" id="{3953AD6E-A09B-48BD-9714-435C2059E388}"/>
              </a:ext>
            </a:extLst>
          </p:cNvPr>
          <p:cNvSpPr>
            <a:spLocks noGrp="1"/>
          </p:cNvSpPr>
          <p:nvPr>
            <p:ph type="dt" sz="half" idx="10"/>
          </p:nvPr>
        </p:nvSpPr>
        <p:spPr/>
        <p:txBody>
          <a:bodyPr/>
          <a:lstStyle/>
          <a:p>
            <a:fld id="{EA4FC83C-1657-43B6-A768-E71A180E03B4}" type="datetime1">
              <a:rPr lang="fi-FI" smtClean="0"/>
              <a:t>22.2.2019</a:t>
            </a:fld>
            <a:endParaRPr lang="fi-FI"/>
          </a:p>
        </p:txBody>
      </p:sp>
      <p:pic>
        <p:nvPicPr>
          <p:cNvPr id="7" name="Picture 6">
            <a:extLst>
              <a:ext uri="{FF2B5EF4-FFF2-40B4-BE49-F238E27FC236}">
                <a16:creationId xmlns:a16="http://schemas.microsoft.com/office/drawing/2014/main" id="{8135BFD4-D12A-4B15-AB40-676ABBFD7469}"/>
              </a:ext>
            </a:extLst>
          </p:cNvPr>
          <p:cNvPicPr>
            <a:picLocks noChangeAspect="1"/>
          </p:cNvPicPr>
          <p:nvPr/>
        </p:nvPicPr>
        <p:blipFill>
          <a:blip r:embed="rId4"/>
          <a:stretch>
            <a:fillRect/>
          </a:stretch>
        </p:blipFill>
        <p:spPr>
          <a:xfrm>
            <a:off x="107504" y="2700646"/>
            <a:ext cx="8690184" cy="3515810"/>
          </a:xfrm>
          <a:prstGeom prst="rect">
            <a:avLst/>
          </a:prstGeom>
        </p:spPr>
      </p:pic>
      <p:sp>
        <p:nvSpPr>
          <p:cNvPr id="8" name="Footer Placeholder 7">
            <a:extLst>
              <a:ext uri="{FF2B5EF4-FFF2-40B4-BE49-F238E27FC236}">
                <a16:creationId xmlns:a16="http://schemas.microsoft.com/office/drawing/2014/main" id="{25E40DE4-ADC1-4892-BE12-896EA6AF3546}"/>
              </a:ext>
            </a:extLst>
          </p:cNvPr>
          <p:cNvSpPr>
            <a:spLocks noGrp="1"/>
          </p:cNvSpPr>
          <p:nvPr>
            <p:ph type="ftr" sz="quarter" idx="11"/>
          </p:nvPr>
        </p:nvSpPr>
        <p:spPr/>
        <p:txBody>
          <a:bodyPr/>
          <a:lstStyle/>
          <a:p>
            <a:r>
              <a:rPr lang="fi-FI"/>
              <a:t>Lea Saarikivi</a:t>
            </a:r>
          </a:p>
        </p:txBody>
      </p:sp>
    </p:spTree>
    <p:extLst>
      <p:ext uri="{BB962C8B-B14F-4D97-AF65-F5344CB8AC3E}">
        <p14:creationId xmlns:p14="http://schemas.microsoft.com/office/powerpoint/2010/main" val="244358644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b="1" dirty="0"/>
              <a:t>Koiran yleinen terveydentila kyselyyn vastanneitten mielestä</a:t>
            </a:r>
            <a:endParaRPr lang="fi-FI" dirty="0"/>
          </a:p>
        </p:txBody>
      </p:sp>
      <p:sp>
        <p:nvSpPr>
          <p:cNvPr id="3" name="Sisällön paikkamerkki 2"/>
          <p:cNvSpPr>
            <a:spLocks noGrp="1"/>
          </p:cNvSpPr>
          <p:nvPr>
            <p:ph sz="quarter" idx="13"/>
          </p:nvPr>
        </p:nvSpPr>
        <p:spPr/>
        <p:txBody>
          <a:bodyPr>
            <a:normAutofit fontScale="85000" lnSpcReduction="20000"/>
          </a:bodyPr>
          <a:lstStyle/>
          <a:p>
            <a:r>
              <a:rPr lang="fi-FI" dirty="0"/>
              <a:t>Kyselyn perusteella koirien yleinen terveydentila on ollut hyvä tai erinomainen, mutta tarkennetuissa kysymyksissä selvisi että poikkeavaa karvanlähtöä ja iho-ongelmia on ilmennyt jonkin verran.</a:t>
            </a:r>
          </a:p>
          <a:p>
            <a:r>
              <a:rPr lang="fi-FI" dirty="0"/>
              <a:t>Kutinaa ja hilseilyä (pääsääntöisesti lievää) on nyt lisääntyvässä määrin, joka johtunee osin siitä että koirakanta vanhenee ja tietoja päivitetään kyselyyn</a:t>
            </a:r>
          </a:p>
        </p:txBody>
      </p:sp>
      <p:pic>
        <p:nvPicPr>
          <p:cNvPr id="6" name="Kuva 5"/>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740352" y="260648"/>
            <a:ext cx="1172949" cy="1320800"/>
          </a:xfrm>
          <a:prstGeom prst="rect">
            <a:avLst/>
          </a:prstGeom>
        </p:spPr>
      </p:pic>
      <p:sp>
        <p:nvSpPr>
          <p:cNvPr id="4" name="Date Placeholder 3">
            <a:extLst>
              <a:ext uri="{FF2B5EF4-FFF2-40B4-BE49-F238E27FC236}">
                <a16:creationId xmlns:a16="http://schemas.microsoft.com/office/drawing/2014/main" id="{5AEB6341-C5A8-4144-A422-F60E15C6061E}"/>
              </a:ext>
            </a:extLst>
          </p:cNvPr>
          <p:cNvSpPr>
            <a:spLocks noGrp="1"/>
          </p:cNvSpPr>
          <p:nvPr>
            <p:ph type="dt" sz="half" idx="10"/>
          </p:nvPr>
        </p:nvSpPr>
        <p:spPr/>
        <p:txBody>
          <a:bodyPr/>
          <a:lstStyle/>
          <a:p>
            <a:fld id="{83E9E634-123D-48BC-AC45-952E5D9CB1F2}" type="datetime1">
              <a:rPr lang="fi-FI" smtClean="0"/>
              <a:t>22.2.2019</a:t>
            </a:fld>
            <a:endParaRPr lang="fi-FI"/>
          </a:p>
        </p:txBody>
      </p:sp>
      <p:pic>
        <p:nvPicPr>
          <p:cNvPr id="11" name="Content Placeholder 10">
            <a:extLst>
              <a:ext uri="{FF2B5EF4-FFF2-40B4-BE49-F238E27FC236}">
                <a16:creationId xmlns:a16="http://schemas.microsoft.com/office/drawing/2014/main" id="{20358838-0C30-4DBD-904C-1B9FBCBDA91A}"/>
              </a:ext>
            </a:extLst>
          </p:cNvPr>
          <p:cNvPicPr>
            <a:picLocks noGrp="1" noChangeAspect="1"/>
          </p:cNvPicPr>
          <p:nvPr>
            <p:ph sz="quarter" idx="14"/>
          </p:nvPr>
        </p:nvPicPr>
        <p:blipFill>
          <a:blip r:embed="rId3"/>
          <a:stretch>
            <a:fillRect/>
          </a:stretch>
        </p:blipFill>
        <p:spPr>
          <a:xfrm>
            <a:off x="4697066" y="2924944"/>
            <a:ext cx="4175770" cy="2664295"/>
          </a:xfrm>
          <a:prstGeom prst="rect">
            <a:avLst/>
          </a:prstGeom>
        </p:spPr>
      </p:pic>
      <p:sp>
        <p:nvSpPr>
          <p:cNvPr id="12" name="Footer Placeholder 11">
            <a:extLst>
              <a:ext uri="{FF2B5EF4-FFF2-40B4-BE49-F238E27FC236}">
                <a16:creationId xmlns:a16="http://schemas.microsoft.com/office/drawing/2014/main" id="{E30764BE-9F9E-4CC0-B822-2B6417D73EC1}"/>
              </a:ext>
            </a:extLst>
          </p:cNvPr>
          <p:cNvSpPr>
            <a:spLocks noGrp="1"/>
          </p:cNvSpPr>
          <p:nvPr>
            <p:ph type="ftr" sz="quarter" idx="11"/>
          </p:nvPr>
        </p:nvSpPr>
        <p:spPr/>
        <p:txBody>
          <a:bodyPr/>
          <a:lstStyle/>
          <a:p>
            <a:r>
              <a:rPr lang="fi-FI"/>
              <a:t>Lea Saarikivi</a:t>
            </a:r>
          </a:p>
        </p:txBody>
      </p:sp>
    </p:spTree>
    <p:extLst>
      <p:ext uri="{BB962C8B-B14F-4D97-AF65-F5344CB8AC3E}">
        <p14:creationId xmlns:p14="http://schemas.microsoft.com/office/powerpoint/2010/main" val="771803846"/>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3959134-14F8-451F-BC8D-1D4AE8CBEF53}"/>
              </a:ext>
            </a:extLst>
          </p:cNvPr>
          <p:cNvPicPr>
            <a:picLocks noGrp="1" noChangeAspect="1"/>
          </p:cNvPicPr>
          <p:nvPr>
            <p:ph idx="1"/>
          </p:nvPr>
        </p:nvPicPr>
        <p:blipFill>
          <a:blip r:embed="rId3"/>
          <a:stretch>
            <a:fillRect/>
          </a:stretch>
        </p:blipFill>
        <p:spPr>
          <a:xfrm>
            <a:off x="1043608" y="2515711"/>
            <a:ext cx="6408712" cy="3873397"/>
          </a:xfrm>
          <a:prstGeom prst="rect">
            <a:avLst/>
          </a:prstGeom>
        </p:spPr>
      </p:pic>
      <p:sp>
        <p:nvSpPr>
          <p:cNvPr id="5" name="Otsikko 4"/>
          <p:cNvSpPr>
            <a:spLocks noGrp="1"/>
          </p:cNvSpPr>
          <p:nvPr>
            <p:ph type="title"/>
          </p:nvPr>
        </p:nvSpPr>
        <p:spPr/>
        <p:txBody>
          <a:bodyPr>
            <a:normAutofit/>
          </a:bodyPr>
          <a:lstStyle/>
          <a:p>
            <a:r>
              <a:rPr lang="fi-FI" b="1" dirty="0"/>
              <a:t>Lonkat</a:t>
            </a:r>
            <a:endParaRPr lang="fi-FI" dirty="0"/>
          </a:p>
        </p:txBody>
      </p:sp>
      <p:pic>
        <p:nvPicPr>
          <p:cNvPr id="4" name="Kuva 3"/>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740352" y="260648"/>
            <a:ext cx="1172949" cy="1320800"/>
          </a:xfrm>
          <a:prstGeom prst="rect">
            <a:avLst/>
          </a:prstGeom>
        </p:spPr>
      </p:pic>
      <p:sp>
        <p:nvSpPr>
          <p:cNvPr id="2" name="Date Placeholder 1">
            <a:extLst>
              <a:ext uri="{FF2B5EF4-FFF2-40B4-BE49-F238E27FC236}">
                <a16:creationId xmlns:a16="http://schemas.microsoft.com/office/drawing/2014/main" id="{EF911C53-7BCF-4402-AF25-C92EE6AE98B7}"/>
              </a:ext>
            </a:extLst>
          </p:cNvPr>
          <p:cNvSpPr>
            <a:spLocks noGrp="1"/>
          </p:cNvSpPr>
          <p:nvPr>
            <p:ph type="dt" sz="half" idx="10"/>
          </p:nvPr>
        </p:nvSpPr>
        <p:spPr/>
        <p:txBody>
          <a:bodyPr/>
          <a:lstStyle/>
          <a:p>
            <a:fld id="{05745F80-746C-41FE-94B4-2634E2600AF6}" type="datetime1">
              <a:rPr lang="fi-FI" smtClean="0"/>
              <a:t>22.2.2019</a:t>
            </a:fld>
            <a:endParaRPr lang="fi-FI"/>
          </a:p>
        </p:txBody>
      </p:sp>
      <p:sp>
        <p:nvSpPr>
          <p:cNvPr id="8" name="Footer Placeholder 7">
            <a:extLst>
              <a:ext uri="{FF2B5EF4-FFF2-40B4-BE49-F238E27FC236}">
                <a16:creationId xmlns:a16="http://schemas.microsoft.com/office/drawing/2014/main" id="{D419EAD9-2114-47C8-B490-06EB46B91C7A}"/>
              </a:ext>
            </a:extLst>
          </p:cNvPr>
          <p:cNvSpPr>
            <a:spLocks noGrp="1"/>
          </p:cNvSpPr>
          <p:nvPr>
            <p:ph type="ftr" sz="quarter" idx="11"/>
          </p:nvPr>
        </p:nvSpPr>
        <p:spPr/>
        <p:txBody>
          <a:bodyPr/>
          <a:lstStyle/>
          <a:p>
            <a:r>
              <a:rPr lang="fi-FI"/>
              <a:t>Lea Saarikivi</a:t>
            </a:r>
          </a:p>
        </p:txBody>
      </p:sp>
    </p:spTree>
    <p:extLst>
      <p:ext uri="{BB962C8B-B14F-4D97-AF65-F5344CB8AC3E}">
        <p14:creationId xmlns:p14="http://schemas.microsoft.com/office/powerpoint/2010/main" val="3052525120"/>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Silmät ja korvat</a:t>
            </a:r>
          </a:p>
        </p:txBody>
      </p:sp>
      <p:sp>
        <p:nvSpPr>
          <p:cNvPr id="7" name="Tekstiruutu 6"/>
          <p:cNvSpPr txBox="1"/>
          <p:nvPr/>
        </p:nvSpPr>
        <p:spPr>
          <a:xfrm>
            <a:off x="621904" y="5069924"/>
            <a:ext cx="8064896" cy="369332"/>
          </a:xfrm>
          <a:prstGeom prst="rect">
            <a:avLst/>
          </a:prstGeom>
          <a:noFill/>
        </p:spPr>
        <p:txBody>
          <a:bodyPr wrap="square" rtlCol="0">
            <a:spAutoFit/>
          </a:bodyPr>
          <a:lstStyle/>
          <a:p>
            <a:r>
              <a:rPr lang="fi-FI" b="1" dirty="0"/>
              <a:t>Silmäpeilattujen yksilöiden osuus on noussut v 2017 koosteesta 20 %</a:t>
            </a:r>
          </a:p>
        </p:txBody>
      </p:sp>
      <p:pic>
        <p:nvPicPr>
          <p:cNvPr id="9" name="Kuva 8"/>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740352" y="260648"/>
            <a:ext cx="1172949" cy="1320800"/>
          </a:xfrm>
          <a:prstGeom prst="rect">
            <a:avLst/>
          </a:prstGeom>
        </p:spPr>
      </p:pic>
      <p:sp>
        <p:nvSpPr>
          <p:cNvPr id="3" name="Date Placeholder 2">
            <a:extLst>
              <a:ext uri="{FF2B5EF4-FFF2-40B4-BE49-F238E27FC236}">
                <a16:creationId xmlns:a16="http://schemas.microsoft.com/office/drawing/2014/main" id="{E844535B-D609-445C-9121-B888A9643E0B}"/>
              </a:ext>
            </a:extLst>
          </p:cNvPr>
          <p:cNvSpPr>
            <a:spLocks noGrp="1"/>
          </p:cNvSpPr>
          <p:nvPr>
            <p:ph type="dt" sz="half" idx="10"/>
          </p:nvPr>
        </p:nvSpPr>
        <p:spPr/>
        <p:txBody>
          <a:bodyPr/>
          <a:lstStyle/>
          <a:p>
            <a:fld id="{48D3AE37-E2A6-4FAE-B6F6-C61C53B00A49}" type="datetime1">
              <a:rPr lang="fi-FI" smtClean="0"/>
              <a:t>22.2.2019</a:t>
            </a:fld>
            <a:endParaRPr lang="fi-FI"/>
          </a:p>
        </p:txBody>
      </p:sp>
      <p:graphicFrame>
        <p:nvGraphicFramePr>
          <p:cNvPr id="10" name="Table 9">
            <a:extLst>
              <a:ext uri="{FF2B5EF4-FFF2-40B4-BE49-F238E27FC236}">
                <a16:creationId xmlns:a16="http://schemas.microsoft.com/office/drawing/2014/main" id="{85C1A27C-2F57-4E0B-B0BD-E05F549615A7}"/>
              </a:ext>
            </a:extLst>
          </p:cNvPr>
          <p:cNvGraphicFramePr>
            <a:graphicFrameLocks noGrp="1"/>
          </p:cNvGraphicFramePr>
          <p:nvPr>
            <p:extLst>
              <p:ext uri="{D42A27DB-BD31-4B8C-83A1-F6EECF244321}">
                <p14:modId xmlns:p14="http://schemas.microsoft.com/office/powerpoint/2010/main" val="1273706860"/>
              </p:ext>
            </p:extLst>
          </p:nvPr>
        </p:nvGraphicFramePr>
        <p:xfrm>
          <a:off x="683568" y="2636912"/>
          <a:ext cx="7200800" cy="1991437"/>
        </p:xfrm>
        <a:graphic>
          <a:graphicData uri="http://schemas.openxmlformats.org/drawingml/2006/table">
            <a:tbl>
              <a:tblPr firstRow="1" firstCol="1" bandRow="1">
                <a:tableStyleId>{5C22544A-7EE6-4342-B048-85BDC9FD1C3A}</a:tableStyleId>
              </a:tblPr>
              <a:tblGrid>
                <a:gridCol w="3878735">
                  <a:extLst>
                    <a:ext uri="{9D8B030D-6E8A-4147-A177-3AD203B41FA5}">
                      <a16:colId xmlns:a16="http://schemas.microsoft.com/office/drawing/2014/main" val="3662394061"/>
                    </a:ext>
                  </a:extLst>
                </a:gridCol>
                <a:gridCol w="861941">
                  <a:extLst>
                    <a:ext uri="{9D8B030D-6E8A-4147-A177-3AD203B41FA5}">
                      <a16:colId xmlns:a16="http://schemas.microsoft.com/office/drawing/2014/main" val="4023947070"/>
                    </a:ext>
                  </a:extLst>
                </a:gridCol>
                <a:gridCol w="861941">
                  <a:extLst>
                    <a:ext uri="{9D8B030D-6E8A-4147-A177-3AD203B41FA5}">
                      <a16:colId xmlns:a16="http://schemas.microsoft.com/office/drawing/2014/main" val="1296265658"/>
                    </a:ext>
                  </a:extLst>
                </a:gridCol>
                <a:gridCol w="1598183">
                  <a:extLst>
                    <a:ext uri="{9D8B030D-6E8A-4147-A177-3AD203B41FA5}">
                      <a16:colId xmlns:a16="http://schemas.microsoft.com/office/drawing/2014/main" val="333468067"/>
                    </a:ext>
                  </a:extLst>
                </a:gridCol>
              </a:tblGrid>
              <a:tr h="754153">
                <a:tc>
                  <a:txBody>
                    <a:bodyPr/>
                    <a:lstStyle/>
                    <a:p>
                      <a:pPr>
                        <a:spcAft>
                          <a:spcPts val="0"/>
                        </a:spcAft>
                      </a:pPr>
                      <a:r>
                        <a:rPr lang="fi-FI" sz="1800" dirty="0">
                          <a:effectLst/>
                        </a:rPr>
                        <a:t>Silmät ja korvat</a:t>
                      </a:r>
                      <a:endParaRPr lang="fi-FI"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spcAft>
                          <a:spcPts val="0"/>
                        </a:spcAft>
                      </a:pPr>
                      <a:r>
                        <a:rPr lang="fi-FI" sz="1800" dirty="0">
                          <a:effectLst/>
                        </a:rPr>
                        <a:t>Kyllä</a:t>
                      </a:r>
                      <a:endParaRPr lang="fi-FI"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spcAft>
                          <a:spcPts val="0"/>
                        </a:spcAft>
                      </a:pPr>
                      <a:r>
                        <a:rPr lang="fi-FI" sz="1800">
                          <a:effectLst/>
                        </a:rPr>
                        <a:t>Ei</a:t>
                      </a:r>
                      <a:endParaRPr lang="fi-FI"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spcAft>
                          <a:spcPts val="0"/>
                        </a:spcAft>
                      </a:pPr>
                      <a:r>
                        <a:rPr lang="fi-FI" sz="1800">
                          <a:effectLst/>
                        </a:rPr>
                        <a:t>Vastausprosentti</a:t>
                      </a:r>
                      <a:endParaRPr lang="fi-FI"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285429045"/>
                  </a:ext>
                </a:extLst>
              </a:tr>
              <a:tr h="412428">
                <a:tc>
                  <a:txBody>
                    <a:bodyPr/>
                    <a:lstStyle/>
                    <a:p>
                      <a:pPr>
                        <a:spcAft>
                          <a:spcPts val="0"/>
                        </a:spcAft>
                      </a:pPr>
                      <a:r>
                        <a:rPr lang="fi-FI" sz="1800">
                          <a:effectLst/>
                        </a:rPr>
                        <a:t>Silmäpeilattuja</a:t>
                      </a:r>
                      <a:endParaRPr lang="fi-FI"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1800">
                          <a:effectLst/>
                        </a:rPr>
                        <a:t>62 %</a:t>
                      </a:r>
                      <a:endParaRPr lang="fi-FI"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fi-FI" sz="1800">
                          <a:effectLst/>
                        </a:rPr>
                        <a:t>37 %</a:t>
                      </a:r>
                      <a:endParaRPr lang="fi-FI"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fi-FI" sz="1800">
                          <a:effectLst/>
                        </a:rPr>
                        <a:t>100 %</a:t>
                      </a:r>
                      <a:endParaRPr lang="fi-FI"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171898237"/>
                  </a:ext>
                </a:extLst>
              </a:tr>
              <a:tr h="412428">
                <a:tc>
                  <a:txBody>
                    <a:bodyPr/>
                    <a:lstStyle/>
                    <a:p>
                      <a:pPr>
                        <a:spcAft>
                          <a:spcPts val="0"/>
                        </a:spcAft>
                      </a:pPr>
                      <a:r>
                        <a:rPr lang="fi-FI" sz="1800">
                          <a:effectLst/>
                        </a:rPr>
                        <a:t>Silmäongelmia (ei liity peilaukseen)</a:t>
                      </a:r>
                      <a:endParaRPr lang="fi-FI"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1800">
                          <a:effectLst/>
                        </a:rPr>
                        <a:t>4 %</a:t>
                      </a:r>
                      <a:endParaRPr lang="fi-FI"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fi-FI" sz="1800" dirty="0">
                          <a:effectLst/>
                        </a:rPr>
                        <a:t>81 %</a:t>
                      </a:r>
                      <a:endParaRPr lang="fi-FI"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fi-FI" sz="1800">
                          <a:effectLst/>
                        </a:rPr>
                        <a:t>85 %</a:t>
                      </a:r>
                      <a:endParaRPr lang="fi-FI"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960568360"/>
                  </a:ext>
                </a:extLst>
              </a:tr>
              <a:tr h="412428">
                <a:tc>
                  <a:txBody>
                    <a:bodyPr/>
                    <a:lstStyle/>
                    <a:p>
                      <a:pPr>
                        <a:spcAft>
                          <a:spcPts val="0"/>
                        </a:spcAft>
                      </a:pPr>
                      <a:r>
                        <a:rPr lang="fi-FI" sz="1800">
                          <a:effectLst/>
                        </a:rPr>
                        <a:t>Korvatulehduksia</a:t>
                      </a:r>
                      <a:endParaRPr lang="fi-FI"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1800">
                          <a:effectLst/>
                        </a:rPr>
                        <a:t>13 %</a:t>
                      </a:r>
                      <a:endParaRPr lang="fi-FI"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fi-FI" sz="1800">
                          <a:effectLst/>
                        </a:rPr>
                        <a:t>87 %</a:t>
                      </a:r>
                      <a:endParaRPr lang="fi-FI"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fi-FI" sz="1800" dirty="0">
                          <a:effectLst/>
                        </a:rPr>
                        <a:t>100 %</a:t>
                      </a:r>
                      <a:endParaRPr lang="fi-FI"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780160847"/>
                  </a:ext>
                </a:extLst>
              </a:tr>
            </a:tbl>
          </a:graphicData>
        </a:graphic>
      </p:graphicFrame>
      <p:sp>
        <p:nvSpPr>
          <p:cNvPr id="11" name="Footer Placeholder 10">
            <a:extLst>
              <a:ext uri="{FF2B5EF4-FFF2-40B4-BE49-F238E27FC236}">
                <a16:creationId xmlns:a16="http://schemas.microsoft.com/office/drawing/2014/main" id="{92FEB9F3-A4CF-4140-ACB9-75FAAC528B95}"/>
              </a:ext>
            </a:extLst>
          </p:cNvPr>
          <p:cNvSpPr>
            <a:spLocks noGrp="1"/>
          </p:cNvSpPr>
          <p:nvPr>
            <p:ph type="ftr" sz="quarter" idx="11"/>
          </p:nvPr>
        </p:nvSpPr>
        <p:spPr/>
        <p:txBody>
          <a:bodyPr/>
          <a:lstStyle/>
          <a:p>
            <a:r>
              <a:rPr lang="fi-FI"/>
              <a:t>Lea Saarikivi</a:t>
            </a:r>
          </a:p>
        </p:txBody>
      </p:sp>
    </p:spTree>
    <p:extLst>
      <p:ext uri="{BB962C8B-B14F-4D97-AF65-F5344CB8AC3E}">
        <p14:creationId xmlns:p14="http://schemas.microsoft.com/office/powerpoint/2010/main" val="2871429651"/>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80275" y="2582842"/>
            <a:ext cx="8229600" cy="4032447"/>
          </a:xfrm>
        </p:spPr>
        <p:txBody>
          <a:bodyPr>
            <a:noAutofit/>
          </a:bodyPr>
          <a:lstStyle/>
          <a:p>
            <a:r>
              <a:rPr lang="fi-FI" sz="1400" dirty="0"/>
              <a:t>Kyselyyn oli useimmiten vastattu koiran ollessa nuori ja terve eli koiran aikuistuessa ilmenevät sairaudet ei kyselyssä ilmene ellei kyselyä ole täydennetty kun tietoihin on tullut uutoksia. Esim. epilepsia kaltaisia kohtauksia tiedän olevan useammalla koiralla jotka eivät tällöin ilmene kyselyssä.  </a:t>
            </a:r>
            <a:r>
              <a:rPr lang="fi-FI" sz="1400" b="1" dirty="0"/>
              <a:t>Tämän takia on erittäin tärkeää että kyselyä täydennetään aina kun jokin uusi asia ilmenee</a:t>
            </a:r>
          </a:p>
          <a:p>
            <a:endParaRPr lang="fi-FI" sz="1400" dirty="0"/>
          </a:p>
          <a:p>
            <a:r>
              <a:rPr lang="fi-FI" sz="1400" dirty="0"/>
              <a:t>Samoin kyselyyn vastanneitten kesken kivespuutos oli vain 9 %. Todellisuudessa ”terveyslistan” mukaan yli vuoden vanhoista Suomen rekisterissä olevista uroksista on todettu 23,4% olevan puutteelliset, 68,6 % normaalit ja 32,2% ei ole mainintaa kiveksistä. </a:t>
            </a:r>
            <a:br>
              <a:rPr lang="fi-FI" sz="1400" dirty="0"/>
            </a:br>
            <a:endParaRPr lang="fi-FI" sz="1400" dirty="0"/>
          </a:p>
          <a:p>
            <a:r>
              <a:rPr lang="fi-FI" sz="1400" dirty="0"/>
              <a:t>Kyselyn perusteella valeraskauksia oli 12 nartulla, 32 % vastanneiden narttukoirista. Valeraskauden oireet ovat pääsääntöisesti lieviä, kahdella yksilöllä oli voimakkaita oireita.</a:t>
            </a:r>
            <a:br>
              <a:rPr lang="fi-FI" sz="1400" dirty="0"/>
            </a:br>
            <a:endParaRPr lang="fi-FI" sz="1400" dirty="0"/>
          </a:p>
          <a:p>
            <a:pPr marL="0" indent="0" algn="ctr">
              <a:buNone/>
            </a:pPr>
            <a:r>
              <a:rPr lang="fi-FI" b="1" i="1" dirty="0"/>
              <a:t>Kiitos kaikille kyselyyn vastanneille ja muuten tietoa jalostustoiminnalle antaneille ja sitä kautta rodun etua ajaen.</a:t>
            </a:r>
            <a:endParaRPr lang="fi-FI" dirty="0"/>
          </a:p>
          <a:p>
            <a:endParaRPr lang="fi-FI" sz="1400" dirty="0"/>
          </a:p>
        </p:txBody>
      </p:sp>
      <p:sp>
        <p:nvSpPr>
          <p:cNvPr id="2" name="Otsikko 1"/>
          <p:cNvSpPr>
            <a:spLocks noGrp="1"/>
          </p:cNvSpPr>
          <p:nvPr>
            <p:ph type="title"/>
          </p:nvPr>
        </p:nvSpPr>
        <p:spPr/>
        <p:txBody>
          <a:bodyPr>
            <a:normAutofit/>
          </a:bodyPr>
          <a:lstStyle/>
          <a:p>
            <a:r>
              <a:rPr lang="fi-FI" b="1" dirty="0"/>
              <a:t>Terveyskyselystä yleensä</a:t>
            </a:r>
          </a:p>
        </p:txBody>
      </p:sp>
      <p:sp>
        <p:nvSpPr>
          <p:cNvPr id="4" name="Date Placeholder 3">
            <a:extLst>
              <a:ext uri="{FF2B5EF4-FFF2-40B4-BE49-F238E27FC236}">
                <a16:creationId xmlns:a16="http://schemas.microsoft.com/office/drawing/2014/main" id="{02F8B7D1-EE35-4DF7-8932-E558B19F82F4}"/>
              </a:ext>
            </a:extLst>
          </p:cNvPr>
          <p:cNvSpPr>
            <a:spLocks noGrp="1"/>
          </p:cNvSpPr>
          <p:nvPr>
            <p:ph type="dt" sz="half" idx="10"/>
          </p:nvPr>
        </p:nvSpPr>
        <p:spPr/>
        <p:txBody>
          <a:bodyPr/>
          <a:lstStyle/>
          <a:p>
            <a:fld id="{996D04C7-39C2-4284-B7A5-16836F2AE858}" type="datetime1">
              <a:rPr lang="fi-FI" smtClean="0"/>
              <a:t>22.2.2019</a:t>
            </a:fld>
            <a:endParaRPr lang="fi-FI"/>
          </a:p>
        </p:txBody>
      </p:sp>
      <p:sp>
        <p:nvSpPr>
          <p:cNvPr id="5" name="Footer Placeholder 4">
            <a:extLst>
              <a:ext uri="{FF2B5EF4-FFF2-40B4-BE49-F238E27FC236}">
                <a16:creationId xmlns:a16="http://schemas.microsoft.com/office/drawing/2014/main" id="{2780F5C9-EA1F-4A48-B303-057D3F2819B0}"/>
              </a:ext>
            </a:extLst>
          </p:cNvPr>
          <p:cNvSpPr>
            <a:spLocks noGrp="1"/>
          </p:cNvSpPr>
          <p:nvPr>
            <p:ph type="ftr" sz="quarter" idx="11"/>
          </p:nvPr>
        </p:nvSpPr>
        <p:spPr/>
        <p:txBody>
          <a:bodyPr/>
          <a:lstStyle/>
          <a:p>
            <a:r>
              <a:rPr lang="fi-FI"/>
              <a:t>Lea Saarikivi</a:t>
            </a:r>
          </a:p>
        </p:txBody>
      </p:sp>
    </p:spTree>
    <p:extLst>
      <p:ext uri="{BB962C8B-B14F-4D97-AF65-F5344CB8AC3E}">
        <p14:creationId xmlns:p14="http://schemas.microsoft.com/office/powerpoint/2010/main" val="667448902"/>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4A204F9-9AD8-4D68-9BF5-F7797A1C9282}"/>
              </a:ext>
            </a:extLst>
          </p:cNvPr>
          <p:cNvSpPr>
            <a:spLocks noGrp="1"/>
          </p:cNvSpPr>
          <p:nvPr>
            <p:ph type="dt" sz="half" idx="10"/>
          </p:nvPr>
        </p:nvSpPr>
        <p:spPr/>
        <p:txBody>
          <a:bodyPr/>
          <a:lstStyle/>
          <a:p>
            <a:fld id="{5A2B8F7C-8936-4B75-BAAC-3D640E902C79}" type="datetime1">
              <a:rPr lang="fi-FI" smtClean="0"/>
              <a:t>22.2.2019</a:t>
            </a:fld>
            <a:endParaRPr lang="fi-FI"/>
          </a:p>
        </p:txBody>
      </p:sp>
      <p:sp>
        <p:nvSpPr>
          <p:cNvPr id="4" name="Title 3">
            <a:extLst>
              <a:ext uri="{FF2B5EF4-FFF2-40B4-BE49-F238E27FC236}">
                <a16:creationId xmlns:a16="http://schemas.microsoft.com/office/drawing/2014/main" id="{8A4AC4FD-9487-4EEB-8EF3-4C1458B702A4}"/>
              </a:ext>
            </a:extLst>
          </p:cNvPr>
          <p:cNvSpPr>
            <a:spLocks noGrp="1"/>
          </p:cNvSpPr>
          <p:nvPr>
            <p:ph type="title"/>
          </p:nvPr>
        </p:nvSpPr>
        <p:spPr/>
        <p:txBody>
          <a:bodyPr>
            <a:normAutofit/>
          </a:bodyPr>
          <a:lstStyle/>
          <a:p>
            <a:endParaRPr lang="fi-FI" dirty="0"/>
          </a:p>
        </p:txBody>
      </p:sp>
      <p:pic>
        <p:nvPicPr>
          <p:cNvPr id="5" name="Picture 4">
            <a:extLst>
              <a:ext uri="{FF2B5EF4-FFF2-40B4-BE49-F238E27FC236}">
                <a16:creationId xmlns:a16="http://schemas.microsoft.com/office/drawing/2014/main" id="{DBFF4BF4-47E3-4CA5-AC7B-BF4FCA0A84ED}"/>
              </a:ext>
            </a:extLst>
          </p:cNvPr>
          <p:cNvPicPr>
            <a:picLocks noChangeAspect="1"/>
          </p:cNvPicPr>
          <p:nvPr/>
        </p:nvPicPr>
        <p:blipFill>
          <a:blip r:embed="rId3"/>
          <a:stretch>
            <a:fillRect/>
          </a:stretch>
        </p:blipFill>
        <p:spPr>
          <a:xfrm>
            <a:off x="121228" y="242710"/>
            <a:ext cx="8915266" cy="5922594"/>
          </a:xfrm>
          <a:prstGeom prst="rect">
            <a:avLst/>
          </a:prstGeom>
        </p:spPr>
      </p:pic>
      <p:sp>
        <p:nvSpPr>
          <p:cNvPr id="6" name="TextBox 5">
            <a:extLst>
              <a:ext uri="{FF2B5EF4-FFF2-40B4-BE49-F238E27FC236}">
                <a16:creationId xmlns:a16="http://schemas.microsoft.com/office/drawing/2014/main" id="{BEF4F3C4-08F4-4FE6-9246-C7CF1AEFDCD9}"/>
              </a:ext>
            </a:extLst>
          </p:cNvPr>
          <p:cNvSpPr txBox="1"/>
          <p:nvPr/>
        </p:nvSpPr>
        <p:spPr>
          <a:xfrm rot="19728435">
            <a:off x="72400" y="616331"/>
            <a:ext cx="2770469" cy="584775"/>
          </a:xfrm>
          <a:prstGeom prst="rect">
            <a:avLst/>
          </a:prstGeom>
          <a:noFill/>
        </p:spPr>
        <p:txBody>
          <a:bodyPr wrap="square" rtlCol="0">
            <a:spAutoFit/>
          </a:bodyPr>
          <a:lstStyle/>
          <a:p>
            <a:r>
              <a:rPr lang="fi-FI" sz="3200" dirty="0">
                <a:solidFill>
                  <a:srgbClr val="FFFF00"/>
                </a:solidFill>
              </a:rPr>
              <a:t>Koirani on…:</a:t>
            </a:r>
          </a:p>
        </p:txBody>
      </p:sp>
      <p:sp>
        <p:nvSpPr>
          <p:cNvPr id="7" name="Footer Placeholder 6">
            <a:extLst>
              <a:ext uri="{FF2B5EF4-FFF2-40B4-BE49-F238E27FC236}">
                <a16:creationId xmlns:a16="http://schemas.microsoft.com/office/drawing/2014/main" id="{11086765-D6F8-4004-B6C9-82F35A0DC1DF}"/>
              </a:ext>
            </a:extLst>
          </p:cNvPr>
          <p:cNvSpPr>
            <a:spLocks noGrp="1"/>
          </p:cNvSpPr>
          <p:nvPr>
            <p:ph type="ftr" sz="quarter" idx="11"/>
          </p:nvPr>
        </p:nvSpPr>
        <p:spPr/>
        <p:txBody>
          <a:bodyPr/>
          <a:lstStyle/>
          <a:p>
            <a:r>
              <a:rPr lang="fi-FI"/>
              <a:t>Lea Saarikivi</a:t>
            </a:r>
          </a:p>
        </p:txBody>
      </p:sp>
    </p:spTree>
    <p:extLst>
      <p:ext uri="{BB962C8B-B14F-4D97-AF65-F5344CB8AC3E}">
        <p14:creationId xmlns:p14="http://schemas.microsoft.com/office/powerpoint/2010/main" val="1401247526"/>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ctrTitle"/>
          </p:nvPr>
        </p:nvSpPr>
        <p:spPr>
          <a:xfrm>
            <a:off x="683568" y="1628800"/>
            <a:ext cx="7772400" cy="1470025"/>
          </a:xfrm>
        </p:spPr>
        <p:txBody>
          <a:bodyPr>
            <a:normAutofit/>
          </a:bodyPr>
          <a:lstStyle/>
          <a:p>
            <a:r>
              <a:rPr lang="fi-FI" sz="3600" dirty="0"/>
              <a:t>YHTEENVETO TSEKINPAIMENKOIRIEN TERVEYDESTÄ</a:t>
            </a:r>
          </a:p>
        </p:txBody>
      </p:sp>
      <p:sp>
        <p:nvSpPr>
          <p:cNvPr id="6" name="Alaotsikko 5"/>
          <p:cNvSpPr>
            <a:spLocks noGrp="1"/>
          </p:cNvSpPr>
          <p:nvPr>
            <p:ph type="subTitle" idx="1"/>
          </p:nvPr>
        </p:nvSpPr>
        <p:spPr/>
        <p:txBody>
          <a:bodyPr>
            <a:normAutofit/>
          </a:bodyPr>
          <a:lstStyle/>
          <a:p>
            <a:r>
              <a:rPr lang="fi-FI" i="1" dirty="0"/>
              <a:t>KERÄTTYJEN TERVEYSTIETOJEN PERUSTEELLA 1.1.2019</a:t>
            </a:r>
            <a:endParaRPr lang="fi-FI" dirty="0"/>
          </a:p>
        </p:txBody>
      </p:sp>
      <p:pic>
        <p:nvPicPr>
          <p:cNvPr id="4" name="Kuva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740352" y="260648"/>
            <a:ext cx="1172949" cy="1320800"/>
          </a:xfrm>
          <a:prstGeom prst="rect">
            <a:avLst/>
          </a:prstGeom>
        </p:spPr>
      </p:pic>
    </p:spTree>
    <p:extLst>
      <p:ext uri="{BB962C8B-B14F-4D97-AF65-F5344CB8AC3E}">
        <p14:creationId xmlns:p14="http://schemas.microsoft.com/office/powerpoint/2010/main" val="2615727074"/>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DM (</a:t>
            </a:r>
            <a:r>
              <a:rPr lang="fi-FI" dirty="0" err="1"/>
              <a:t>Degeneratiivinen</a:t>
            </a:r>
            <a:r>
              <a:rPr lang="fi-FI" dirty="0"/>
              <a:t> </a:t>
            </a:r>
            <a:r>
              <a:rPr lang="fi-FI" dirty="0" err="1"/>
              <a:t>Myelopatia</a:t>
            </a:r>
            <a:r>
              <a:rPr lang="fi-FI" dirty="0"/>
              <a:t>) eli selkäydinrappeumasairaus.</a:t>
            </a:r>
          </a:p>
        </p:txBody>
      </p:sp>
      <p:sp>
        <p:nvSpPr>
          <p:cNvPr id="4" name="Sisällön paikkamerkki 3"/>
          <p:cNvSpPr>
            <a:spLocks noGrp="1"/>
          </p:cNvSpPr>
          <p:nvPr>
            <p:ph sz="quarter" idx="13"/>
          </p:nvPr>
        </p:nvSpPr>
        <p:spPr>
          <a:xfrm>
            <a:off x="486774" y="4314882"/>
            <a:ext cx="7859216" cy="2304256"/>
          </a:xfrm>
        </p:spPr>
        <p:txBody>
          <a:bodyPr>
            <a:normAutofit/>
          </a:bodyPr>
          <a:lstStyle/>
          <a:p>
            <a:r>
              <a:rPr lang="fi-FI" sz="1800" dirty="0"/>
              <a:t>DM-testattuja koiria oli kaikkiaan 41%. </a:t>
            </a:r>
          </a:p>
          <a:p>
            <a:r>
              <a:rPr lang="fi-FI" sz="1800" dirty="0"/>
              <a:t>Testatuista koirista 50 % oli DM-vapaita, 45% kantajia ja 5% sairastumisriskillä</a:t>
            </a:r>
          </a:p>
          <a:p>
            <a:r>
              <a:rPr lang="fi-FI" sz="1800" dirty="0"/>
              <a:t>positiivista suuntausta suhteessa N/N terve ja A/A sairastumisriski (2017 N/N 48 % ja A/A 8 %)</a:t>
            </a:r>
          </a:p>
          <a:p>
            <a:endParaRPr lang="fi-FI" sz="1800" dirty="0"/>
          </a:p>
        </p:txBody>
      </p:sp>
      <p:pic>
        <p:nvPicPr>
          <p:cNvPr id="5" name="Kuva 4"/>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668344" y="980728"/>
            <a:ext cx="1172949" cy="1320800"/>
          </a:xfrm>
          <a:prstGeom prst="rect">
            <a:avLst/>
          </a:prstGeom>
        </p:spPr>
      </p:pic>
      <p:sp>
        <p:nvSpPr>
          <p:cNvPr id="3" name="Date Placeholder 2">
            <a:extLst>
              <a:ext uri="{FF2B5EF4-FFF2-40B4-BE49-F238E27FC236}">
                <a16:creationId xmlns:a16="http://schemas.microsoft.com/office/drawing/2014/main" id="{67CD7E79-5393-4956-9278-B6C687F89BB1}"/>
              </a:ext>
            </a:extLst>
          </p:cNvPr>
          <p:cNvSpPr>
            <a:spLocks noGrp="1"/>
          </p:cNvSpPr>
          <p:nvPr>
            <p:ph type="dt" sz="half" idx="10"/>
          </p:nvPr>
        </p:nvSpPr>
        <p:spPr/>
        <p:txBody>
          <a:bodyPr/>
          <a:lstStyle/>
          <a:p>
            <a:fld id="{D8B40977-78D3-44FB-9C85-6D43246E1E60}" type="datetime1">
              <a:rPr lang="fi-FI" smtClean="0"/>
              <a:t>22.2.2019</a:t>
            </a:fld>
            <a:endParaRPr lang="fi-FI"/>
          </a:p>
        </p:txBody>
      </p:sp>
      <p:graphicFrame>
        <p:nvGraphicFramePr>
          <p:cNvPr id="9" name="Content Placeholder 8">
            <a:extLst>
              <a:ext uri="{FF2B5EF4-FFF2-40B4-BE49-F238E27FC236}">
                <a16:creationId xmlns:a16="http://schemas.microsoft.com/office/drawing/2014/main" id="{9F40F89F-11E4-49D8-AB5B-643A108D306E}"/>
              </a:ext>
            </a:extLst>
          </p:cNvPr>
          <p:cNvGraphicFramePr>
            <a:graphicFrameLocks noGrp="1"/>
          </p:cNvGraphicFramePr>
          <p:nvPr>
            <p:ph sz="quarter" idx="14"/>
            <p:extLst>
              <p:ext uri="{D42A27DB-BD31-4B8C-83A1-F6EECF244321}">
                <p14:modId xmlns:p14="http://schemas.microsoft.com/office/powerpoint/2010/main" val="3040146758"/>
              </p:ext>
            </p:extLst>
          </p:nvPr>
        </p:nvGraphicFramePr>
        <p:xfrm>
          <a:off x="611560" y="2264426"/>
          <a:ext cx="5256583" cy="1812648"/>
        </p:xfrm>
        <a:graphic>
          <a:graphicData uri="http://schemas.openxmlformats.org/drawingml/2006/table">
            <a:tbl>
              <a:tblPr firstRow="1" firstCol="1" bandRow="1">
                <a:tableStyleId>{5C22544A-7EE6-4342-B048-85BDC9FD1C3A}</a:tableStyleId>
              </a:tblPr>
              <a:tblGrid>
                <a:gridCol w="3370808">
                  <a:extLst>
                    <a:ext uri="{9D8B030D-6E8A-4147-A177-3AD203B41FA5}">
                      <a16:colId xmlns:a16="http://schemas.microsoft.com/office/drawing/2014/main" val="3547244682"/>
                    </a:ext>
                  </a:extLst>
                </a:gridCol>
                <a:gridCol w="667060">
                  <a:extLst>
                    <a:ext uri="{9D8B030D-6E8A-4147-A177-3AD203B41FA5}">
                      <a16:colId xmlns:a16="http://schemas.microsoft.com/office/drawing/2014/main" val="3930046484"/>
                    </a:ext>
                  </a:extLst>
                </a:gridCol>
                <a:gridCol w="1218715">
                  <a:extLst>
                    <a:ext uri="{9D8B030D-6E8A-4147-A177-3AD203B41FA5}">
                      <a16:colId xmlns:a16="http://schemas.microsoft.com/office/drawing/2014/main" val="2698879778"/>
                    </a:ext>
                  </a:extLst>
                </a:gridCol>
              </a:tblGrid>
              <a:tr h="453162">
                <a:tc gridSpan="3">
                  <a:txBody>
                    <a:bodyPr/>
                    <a:lstStyle/>
                    <a:p>
                      <a:pPr algn="ctr">
                        <a:spcAft>
                          <a:spcPts val="0"/>
                        </a:spcAft>
                      </a:pPr>
                      <a:r>
                        <a:rPr lang="fi-FI" sz="1800">
                          <a:effectLst/>
                        </a:rPr>
                        <a:t>DM-Testi</a:t>
                      </a:r>
                      <a:endParaRPr lang="fi-FI"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3156794504"/>
                  </a:ext>
                </a:extLst>
              </a:tr>
              <a:tr h="453162">
                <a:tc>
                  <a:txBody>
                    <a:bodyPr/>
                    <a:lstStyle/>
                    <a:p>
                      <a:pPr>
                        <a:spcAft>
                          <a:spcPts val="0"/>
                        </a:spcAft>
                      </a:pPr>
                      <a:r>
                        <a:rPr lang="fi-FI" sz="1800">
                          <a:effectLst/>
                        </a:rPr>
                        <a:t>N/N  ”terve”</a:t>
                      </a:r>
                      <a:endParaRPr lang="fi-FI"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1800">
                          <a:effectLst/>
                        </a:rPr>
                        <a:t>62</a:t>
                      </a:r>
                      <a:endParaRPr lang="fi-FI"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1800">
                          <a:effectLst/>
                        </a:rPr>
                        <a:t>50 %</a:t>
                      </a:r>
                      <a:endParaRPr lang="fi-FI"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70310949"/>
                  </a:ext>
                </a:extLst>
              </a:tr>
              <a:tr h="453162">
                <a:tc>
                  <a:txBody>
                    <a:bodyPr/>
                    <a:lstStyle/>
                    <a:p>
                      <a:pPr>
                        <a:spcAft>
                          <a:spcPts val="0"/>
                        </a:spcAft>
                      </a:pPr>
                      <a:r>
                        <a:rPr lang="fi-FI" sz="1800">
                          <a:effectLst/>
                        </a:rPr>
                        <a:t>A/N  ”kantaja”</a:t>
                      </a:r>
                      <a:endParaRPr lang="fi-FI"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1800">
                          <a:effectLst/>
                        </a:rPr>
                        <a:t>55</a:t>
                      </a:r>
                      <a:endParaRPr lang="fi-FI"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1800" dirty="0">
                          <a:effectLst/>
                        </a:rPr>
                        <a:t>45 %</a:t>
                      </a:r>
                      <a:endParaRPr lang="fi-FI"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311464710"/>
                  </a:ext>
                </a:extLst>
              </a:tr>
              <a:tr h="453162">
                <a:tc>
                  <a:txBody>
                    <a:bodyPr/>
                    <a:lstStyle/>
                    <a:p>
                      <a:pPr>
                        <a:spcAft>
                          <a:spcPts val="0"/>
                        </a:spcAft>
                      </a:pPr>
                      <a:r>
                        <a:rPr lang="fi-FI" sz="1800">
                          <a:effectLst/>
                        </a:rPr>
                        <a:t>A/A  ”sairastumisriski”</a:t>
                      </a:r>
                      <a:endParaRPr lang="fi-FI"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1800">
                          <a:effectLst/>
                        </a:rPr>
                        <a:t>7</a:t>
                      </a:r>
                      <a:endParaRPr lang="fi-FI"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1800" dirty="0">
                          <a:effectLst/>
                        </a:rPr>
                        <a:t>5 %</a:t>
                      </a:r>
                      <a:endParaRPr lang="fi-FI"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412316344"/>
                  </a:ext>
                </a:extLst>
              </a:tr>
            </a:tbl>
          </a:graphicData>
        </a:graphic>
      </p:graphicFrame>
      <p:sp>
        <p:nvSpPr>
          <p:cNvPr id="10" name="Footer Placeholder 9">
            <a:extLst>
              <a:ext uri="{FF2B5EF4-FFF2-40B4-BE49-F238E27FC236}">
                <a16:creationId xmlns:a16="http://schemas.microsoft.com/office/drawing/2014/main" id="{6AC4FFD5-E483-489A-88B4-1C41E87C8308}"/>
              </a:ext>
            </a:extLst>
          </p:cNvPr>
          <p:cNvSpPr>
            <a:spLocks noGrp="1"/>
          </p:cNvSpPr>
          <p:nvPr>
            <p:ph type="ftr" sz="quarter" idx="11"/>
          </p:nvPr>
        </p:nvSpPr>
        <p:spPr/>
        <p:txBody>
          <a:bodyPr/>
          <a:lstStyle/>
          <a:p>
            <a:r>
              <a:rPr lang="fi-FI"/>
              <a:t>Lea Saarikivi</a:t>
            </a:r>
          </a:p>
        </p:txBody>
      </p:sp>
    </p:spTree>
    <p:extLst>
      <p:ext uri="{BB962C8B-B14F-4D97-AF65-F5344CB8AC3E}">
        <p14:creationId xmlns:p14="http://schemas.microsoft.com/office/powerpoint/2010/main" val="3023122804"/>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338328"/>
            <a:ext cx="7499176" cy="1252728"/>
          </a:xfrm>
        </p:spPr>
        <p:txBody>
          <a:bodyPr>
            <a:normAutofit fontScale="90000"/>
          </a:bodyPr>
          <a:lstStyle/>
          <a:p>
            <a:r>
              <a:rPr lang="fi-FI" b="1" dirty="0"/>
              <a:t>Välimuotoinen lanne-ristinikama (LTV)</a:t>
            </a:r>
            <a:endParaRPr lang="fi-FI" dirty="0"/>
          </a:p>
        </p:txBody>
      </p:sp>
      <p:pic>
        <p:nvPicPr>
          <p:cNvPr id="6" name="Kuva 5"/>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740352" y="260648"/>
            <a:ext cx="1172949" cy="1320800"/>
          </a:xfrm>
          <a:prstGeom prst="rect">
            <a:avLst/>
          </a:prstGeom>
        </p:spPr>
      </p:pic>
      <p:sp>
        <p:nvSpPr>
          <p:cNvPr id="3" name="Date Placeholder 2">
            <a:extLst>
              <a:ext uri="{FF2B5EF4-FFF2-40B4-BE49-F238E27FC236}">
                <a16:creationId xmlns:a16="http://schemas.microsoft.com/office/drawing/2014/main" id="{37F2F1EC-CBEA-4321-9BDA-6123CFBA1445}"/>
              </a:ext>
            </a:extLst>
          </p:cNvPr>
          <p:cNvSpPr>
            <a:spLocks noGrp="1"/>
          </p:cNvSpPr>
          <p:nvPr>
            <p:ph type="dt" sz="half" idx="10"/>
          </p:nvPr>
        </p:nvSpPr>
        <p:spPr/>
        <p:txBody>
          <a:bodyPr/>
          <a:lstStyle/>
          <a:p>
            <a:fld id="{E54B0F57-3151-44DF-91B9-367CCB77128F}" type="datetime1">
              <a:rPr lang="fi-FI" smtClean="0"/>
              <a:t>22.2.2019</a:t>
            </a:fld>
            <a:endParaRPr lang="fi-FI"/>
          </a:p>
        </p:txBody>
      </p:sp>
      <p:graphicFrame>
        <p:nvGraphicFramePr>
          <p:cNvPr id="9" name="Table 8">
            <a:extLst>
              <a:ext uri="{FF2B5EF4-FFF2-40B4-BE49-F238E27FC236}">
                <a16:creationId xmlns:a16="http://schemas.microsoft.com/office/drawing/2014/main" id="{452A5275-F2ED-481B-9F9A-AD3DFBB9680C}"/>
              </a:ext>
            </a:extLst>
          </p:cNvPr>
          <p:cNvGraphicFramePr>
            <a:graphicFrameLocks noGrp="1"/>
          </p:cNvGraphicFramePr>
          <p:nvPr>
            <p:extLst>
              <p:ext uri="{D42A27DB-BD31-4B8C-83A1-F6EECF244321}">
                <p14:modId xmlns:p14="http://schemas.microsoft.com/office/powerpoint/2010/main" val="2217063348"/>
              </p:ext>
            </p:extLst>
          </p:nvPr>
        </p:nvGraphicFramePr>
        <p:xfrm>
          <a:off x="6084168" y="2996952"/>
          <a:ext cx="2972448" cy="2448270"/>
        </p:xfrm>
        <a:graphic>
          <a:graphicData uri="http://schemas.openxmlformats.org/drawingml/2006/table">
            <a:tbl>
              <a:tblPr firstRow="1" firstCol="1" bandRow="1">
                <a:tableStyleId>{5C22544A-7EE6-4342-B048-85BDC9FD1C3A}</a:tableStyleId>
              </a:tblPr>
              <a:tblGrid>
                <a:gridCol w="1161112">
                  <a:extLst>
                    <a:ext uri="{9D8B030D-6E8A-4147-A177-3AD203B41FA5}">
                      <a16:colId xmlns:a16="http://schemas.microsoft.com/office/drawing/2014/main" val="4211376028"/>
                    </a:ext>
                  </a:extLst>
                </a:gridCol>
                <a:gridCol w="666616">
                  <a:extLst>
                    <a:ext uri="{9D8B030D-6E8A-4147-A177-3AD203B41FA5}">
                      <a16:colId xmlns:a16="http://schemas.microsoft.com/office/drawing/2014/main" val="3180492296"/>
                    </a:ext>
                  </a:extLst>
                </a:gridCol>
                <a:gridCol w="1144720">
                  <a:extLst>
                    <a:ext uri="{9D8B030D-6E8A-4147-A177-3AD203B41FA5}">
                      <a16:colId xmlns:a16="http://schemas.microsoft.com/office/drawing/2014/main" val="334146436"/>
                    </a:ext>
                  </a:extLst>
                </a:gridCol>
              </a:tblGrid>
              <a:tr h="408045">
                <a:tc gridSpan="3">
                  <a:txBody>
                    <a:bodyPr/>
                    <a:lstStyle/>
                    <a:p>
                      <a:pPr algn="ctr">
                        <a:spcAft>
                          <a:spcPts val="0"/>
                        </a:spcAft>
                      </a:pPr>
                      <a:r>
                        <a:rPr lang="fi-FI" sz="2400">
                          <a:effectLst/>
                        </a:rPr>
                        <a:t>LTV</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765393242"/>
                  </a:ext>
                </a:extLst>
              </a:tr>
              <a:tr h="408045">
                <a:tc>
                  <a:txBody>
                    <a:bodyPr/>
                    <a:lstStyle/>
                    <a:p>
                      <a:pPr>
                        <a:spcAft>
                          <a:spcPts val="0"/>
                        </a:spcAft>
                      </a:pPr>
                      <a:r>
                        <a:rPr lang="fi-FI" sz="2400">
                          <a:effectLst/>
                        </a:rPr>
                        <a:t>LTV0</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dirty="0">
                          <a:effectLst/>
                        </a:rPr>
                        <a:t>35</a:t>
                      </a:r>
                      <a:endParaRPr lang="fi-FI"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a:effectLst/>
                        </a:rPr>
                        <a:t>24 %</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561994293"/>
                  </a:ext>
                </a:extLst>
              </a:tr>
              <a:tr h="408045">
                <a:tc>
                  <a:txBody>
                    <a:bodyPr/>
                    <a:lstStyle/>
                    <a:p>
                      <a:pPr>
                        <a:spcAft>
                          <a:spcPts val="0"/>
                        </a:spcAft>
                      </a:pPr>
                      <a:r>
                        <a:rPr lang="fi-FI" sz="2400">
                          <a:effectLst/>
                        </a:rPr>
                        <a:t>LTV1</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a:effectLst/>
                        </a:rPr>
                        <a:t>82</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a:effectLst/>
                        </a:rPr>
                        <a:t>57 %</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97587254"/>
                  </a:ext>
                </a:extLst>
              </a:tr>
              <a:tr h="408045">
                <a:tc>
                  <a:txBody>
                    <a:bodyPr/>
                    <a:lstStyle/>
                    <a:p>
                      <a:pPr>
                        <a:spcAft>
                          <a:spcPts val="0"/>
                        </a:spcAft>
                      </a:pPr>
                      <a:r>
                        <a:rPr lang="fi-FI" sz="2400">
                          <a:effectLst/>
                        </a:rPr>
                        <a:t>LTV2</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a:effectLst/>
                        </a:rPr>
                        <a:t>10</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a:effectLst/>
                        </a:rPr>
                        <a:t>7 %</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749091167"/>
                  </a:ext>
                </a:extLst>
              </a:tr>
              <a:tr h="408045">
                <a:tc>
                  <a:txBody>
                    <a:bodyPr/>
                    <a:lstStyle/>
                    <a:p>
                      <a:pPr>
                        <a:spcAft>
                          <a:spcPts val="0"/>
                        </a:spcAft>
                      </a:pPr>
                      <a:r>
                        <a:rPr lang="fi-FI" sz="2400">
                          <a:effectLst/>
                        </a:rPr>
                        <a:t>LTV3</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a:effectLst/>
                        </a:rPr>
                        <a:t>9</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a:effectLst/>
                        </a:rPr>
                        <a:t>6 %</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295106694"/>
                  </a:ext>
                </a:extLst>
              </a:tr>
              <a:tr h="408045">
                <a:tc>
                  <a:txBody>
                    <a:bodyPr/>
                    <a:lstStyle/>
                    <a:p>
                      <a:pPr>
                        <a:spcAft>
                          <a:spcPts val="0"/>
                        </a:spcAft>
                      </a:pPr>
                      <a:r>
                        <a:rPr lang="fi-FI" sz="2400">
                          <a:effectLst/>
                        </a:rPr>
                        <a:t>LTV4</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a:effectLst/>
                        </a:rPr>
                        <a:t>7</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dirty="0">
                          <a:effectLst/>
                        </a:rPr>
                        <a:t>5 %</a:t>
                      </a:r>
                      <a:endParaRPr lang="fi-FI"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329540777"/>
                  </a:ext>
                </a:extLst>
              </a:tr>
            </a:tbl>
          </a:graphicData>
        </a:graphic>
      </p:graphicFrame>
      <p:sp>
        <p:nvSpPr>
          <p:cNvPr id="10" name="TextBox 9">
            <a:extLst>
              <a:ext uri="{FF2B5EF4-FFF2-40B4-BE49-F238E27FC236}">
                <a16:creationId xmlns:a16="http://schemas.microsoft.com/office/drawing/2014/main" id="{C595CAAA-9D91-4469-AAC3-B4EE4E1D71D9}"/>
              </a:ext>
            </a:extLst>
          </p:cNvPr>
          <p:cNvSpPr txBox="1"/>
          <p:nvPr/>
        </p:nvSpPr>
        <p:spPr>
          <a:xfrm>
            <a:off x="385631" y="5733256"/>
            <a:ext cx="7364936" cy="369332"/>
          </a:xfrm>
          <a:prstGeom prst="rect">
            <a:avLst/>
          </a:prstGeom>
          <a:noFill/>
        </p:spPr>
        <p:txBody>
          <a:bodyPr wrap="square" rtlCol="0">
            <a:spAutoFit/>
          </a:bodyPr>
          <a:lstStyle/>
          <a:p>
            <a:r>
              <a:rPr lang="fi-FI" dirty="0"/>
              <a:t>Selkeä enemmistö kuvatuista on LTV1</a:t>
            </a:r>
          </a:p>
        </p:txBody>
      </p:sp>
      <p:graphicFrame>
        <p:nvGraphicFramePr>
          <p:cNvPr id="11" name="Table 10">
            <a:extLst>
              <a:ext uri="{FF2B5EF4-FFF2-40B4-BE49-F238E27FC236}">
                <a16:creationId xmlns:a16="http://schemas.microsoft.com/office/drawing/2014/main" id="{DE34126A-0328-438B-8304-39E12D6F60B2}"/>
              </a:ext>
            </a:extLst>
          </p:cNvPr>
          <p:cNvGraphicFramePr>
            <a:graphicFrameLocks noGrp="1"/>
          </p:cNvGraphicFramePr>
          <p:nvPr>
            <p:extLst>
              <p:ext uri="{D42A27DB-BD31-4B8C-83A1-F6EECF244321}">
                <p14:modId xmlns:p14="http://schemas.microsoft.com/office/powerpoint/2010/main" val="3069398423"/>
              </p:ext>
            </p:extLst>
          </p:nvPr>
        </p:nvGraphicFramePr>
        <p:xfrm>
          <a:off x="193638" y="2389286"/>
          <a:ext cx="5688633" cy="3090518"/>
        </p:xfrm>
        <a:graphic>
          <a:graphicData uri="http://schemas.openxmlformats.org/drawingml/2006/table">
            <a:tbl>
              <a:tblPr firstRow="1" firstCol="1" bandRow="1">
                <a:tableStyleId>{5C22544A-7EE6-4342-B048-85BDC9FD1C3A}</a:tableStyleId>
              </a:tblPr>
              <a:tblGrid>
                <a:gridCol w="911288">
                  <a:extLst>
                    <a:ext uri="{9D8B030D-6E8A-4147-A177-3AD203B41FA5}">
                      <a16:colId xmlns:a16="http://schemas.microsoft.com/office/drawing/2014/main" val="84972880"/>
                    </a:ext>
                  </a:extLst>
                </a:gridCol>
                <a:gridCol w="938901">
                  <a:extLst>
                    <a:ext uri="{9D8B030D-6E8A-4147-A177-3AD203B41FA5}">
                      <a16:colId xmlns:a16="http://schemas.microsoft.com/office/drawing/2014/main" val="1500632660"/>
                    </a:ext>
                  </a:extLst>
                </a:gridCol>
                <a:gridCol w="717982">
                  <a:extLst>
                    <a:ext uri="{9D8B030D-6E8A-4147-A177-3AD203B41FA5}">
                      <a16:colId xmlns:a16="http://schemas.microsoft.com/office/drawing/2014/main" val="1310351784"/>
                    </a:ext>
                  </a:extLst>
                </a:gridCol>
                <a:gridCol w="725248">
                  <a:extLst>
                    <a:ext uri="{9D8B030D-6E8A-4147-A177-3AD203B41FA5}">
                      <a16:colId xmlns:a16="http://schemas.microsoft.com/office/drawing/2014/main" val="2451906567"/>
                    </a:ext>
                  </a:extLst>
                </a:gridCol>
                <a:gridCol w="710717">
                  <a:extLst>
                    <a:ext uri="{9D8B030D-6E8A-4147-A177-3AD203B41FA5}">
                      <a16:colId xmlns:a16="http://schemas.microsoft.com/office/drawing/2014/main" val="294195910"/>
                    </a:ext>
                  </a:extLst>
                </a:gridCol>
                <a:gridCol w="966515">
                  <a:extLst>
                    <a:ext uri="{9D8B030D-6E8A-4147-A177-3AD203B41FA5}">
                      <a16:colId xmlns:a16="http://schemas.microsoft.com/office/drawing/2014/main" val="987702457"/>
                    </a:ext>
                  </a:extLst>
                </a:gridCol>
                <a:gridCol w="717982">
                  <a:extLst>
                    <a:ext uri="{9D8B030D-6E8A-4147-A177-3AD203B41FA5}">
                      <a16:colId xmlns:a16="http://schemas.microsoft.com/office/drawing/2014/main" val="1644165650"/>
                    </a:ext>
                  </a:extLst>
                </a:gridCol>
              </a:tblGrid>
              <a:tr h="502994">
                <a:tc>
                  <a:txBody>
                    <a:bodyPr/>
                    <a:lstStyle/>
                    <a:p>
                      <a:pPr algn="ctr">
                        <a:spcAft>
                          <a:spcPts val="0"/>
                        </a:spcAft>
                      </a:pPr>
                      <a:r>
                        <a:rPr lang="fi-FI" sz="2400" dirty="0">
                          <a:effectLst/>
                        </a:rPr>
                        <a:t>Vuosi</a:t>
                      </a:r>
                      <a:endParaRPr lang="fi-FI"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spcAft>
                          <a:spcPts val="0"/>
                        </a:spcAft>
                      </a:pPr>
                      <a:r>
                        <a:rPr lang="fi-FI" sz="2400">
                          <a:effectLst/>
                        </a:rPr>
                        <a:t>LTV0</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spcAft>
                          <a:spcPts val="0"/>
                        </a:spcAft>
                      </a:pPr>
                      <a:r>
                        <a:rPr lang="fi-FI" sz="2400">
                          <a:effectLst/>
                        </a:rPr>
                        <a:t>LTV1</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spcAft>
                          <a:spcPts val="0"/>
                        </a:spcAft>
                      </a:pPr>
                      <a:r>
                        <a:rPr lang="fi-FI" sz="2400">
                          <a:effectLst/>
                        </a:rPr>
                        <a:t>LTV2</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spcAft>
                          <a:spcPts val="0"/>
                        </a:spcAft>
                      </a:pPr>
                      <a:r>
                        <a:rPr lang="fi-FI" sz="2400">
                          <a:effectLst/>
                        </a:rPr>
                        <a:t>LTV3</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spcAft>
                          <a:spcPts val="0"/>
                        </a:spcAft>
                      </a:pPr>
                      <a:r>
                        <a:rPr lang="fi-FI" sz="2400">
                          <a:effectLst/>
                        </a:rPr>
                        <a:t>LTV4</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a:effectLst/>
                        </a:rPr>
                        <a:t>Yht.</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615500061"/>
                  </a:ext>
                </a:extLst>
              </a:tr>
              <a:tr h="392964">
                <a:tc>
                  <a:txBody>
                    <a:bodyPr/>
                    <a:lstStyle/>
                    <a:p>
                      <a:pPr algn="ctr">
                        <a:spcAft>
                          <a:spcPts val="0"/>
                        </a:spcAft>
                      </a:pPr>
                      <a:r>
                        <a:rPr lang="fi-FI" sz="2400">
                          <a:effectLst/>
                        </a:rPr>
                        <a:t>2014</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dirty="0">
                          <a:effectLst/>
                        </a:rPr>
                        <a:t>5</a:t>
                      </a:r>
                      <a:endParaRPr lang="fi-FI"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a:effectLst/>
                        </a:rPr>
                        <a:t>13</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a:effectLst/>
                        </a:rPr>
                        <a:t>0</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a:effectLst/>
                        </a:rPr>
                        <a:t>1</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a:effectLst/>
                        </a:rPr>
                        <a:t>0</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a:effectLst/>
                        </a:rPr>
                        <a:t>19</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470725727"/>
                  </a:ext>
                </a:extLst>
              </a:tr>
              <a:tr h="294723">
                <a:tc>
                  <a:txBody>
                    <a:bodyPr/>
                    <a:lstStyle/>
                    <a:p>
                      <a:pPr algn="ctr">
                        <a:spcAft>
                          <a:spcPts val="0"/>
                        </a:spcAft>
                      </a:pPr>
                      <a:r>
                        <a:rPr lang="fi-FI" sz="2400">
                          <a:effectLst/>
                        </a:rPr>
                        <a:t>2015</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a:effectLst/>
                        </a:rPr>
                        <a:t>12</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dirty="0">
                          <a:effectLst/>
                        </a:rPr>
                        <a:t>16</a:t>
                      </a:r>
                      <a:endParaRPr lang="fi-FI"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dirty="0">
                          <a:effectLst/>
                        </a:rPr>
                        <a:t>1</a:t>
                      </a:r>
                      <a:endParaRPr lang="fi-FI"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a:effectLst/>
                        </a:rPr>
                        <a:t>3</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a:effectLst/>
                        </a:rPr>
                        <a:t>2</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a:effectLst/>
                        </a:rPr>
                        <a:t>34</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279861097"/>
                  </a:ext>
                </a:extLst>
              </a:tr>
              <a:tr h="294723">
                <a:tc>
                  <a:txBody>
                    <a:bodyPr/>
                    <a:lstStyle/>
                    <a:p>
                      <a:pPr algn="ctr">
                        <a:spcAft>
                          <a:spcPts val="0"/>
                        </a:spcAft>
                      </a:pPr>
                      <a:r>
                        <a:rPr lang="fi-FI" sz="2400">
                          <a:effectLst/>
                        </a:rPr>
                        <a:t>2016</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a:effectLst/>
                        </a:rPr>
                        <a:t>5</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a:effectLst/>
                        </a:rPr>
                        <a:t>15</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dirty="0">
                          <a:effectLst/>
                        </a:rPr>
                        <a:t>1</a:t>
                      </a:r>
                      <a:endParaRPr lang="fi-FI"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dirty="0">
                          <a:effectLst/>
                        </a:rPr>
                        <a:t>0</a:t>
                      </a:r>
                      <a:endParaRPr lang="fi-FI"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a:effectLst/>
                        </a:rPr>
                        <a:t>0</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a:effectLst/>
                        </a:rPr>
                        <a:t>21</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626547677"/>
                  </a:ext>
                </a:extLst>
              </a:tr>
              <a:tr h="294723">
                <a:tc>
                  <a:txBody>
                    <a:bodyPr/>
                    <a:lstStyle/>
                    <a:p>
                      <a:pPr algn="ctr">
                        <a:spcAft>
                          <a:spcPts val="0"/>
                        </a:spcAft>
                      </a:pPr>
                      <a:r>
                        <a:rPr lang="fi-FI" sz="2400">
                          <a:effectLst/>
                        </a:rPr>
                        <a:t>2016</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a:effectLst/>
                        </a:rPr>
                        <a:t>2</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a:effectLst/>
                        </a:rPr>
                        <a:t>3</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a:effectLst/>
                        </a:rPr>
                        <a:t>0</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dirty="0">
                          <a:effectLst/>
                        </a:rPr>
                        <a:t>0</a:t>
                      </a:r>
                      <a:endParaRPr lang="fi-FI"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a:effectLst/>
                        </a:rPr>
                        <a:t>0</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a:effectLst/>
                        </a:rPr>
                        <a:t>5</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915510196"/>
                  </a:ext>
                </a:extLst>
              </a:tr>
              <a:tr h="294723">
                <a:tc>
                  <a:txBody>
                    <a:bodyPr/>
                    <a:lstStyle/>
                    <a:p>
                      <a:pPr algn="ctr">
                        <a:spcAft>
                          <a:spcPts val="0"/>
                        </a:spcAft>
                      </a:pPr>
                      <a:r>
                        <a:rPr lang="fi-FI" sz="2400">
                          <a:effectLst/>
                        </a:rPr>
                        <a:t>2017</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a:effectLst/>
                        </a:rPr>
                        <a:t>7</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a:effectLst/>
                        </a:rPr>
                        <a:t>20</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a:effectLst/>
                        </a:rPr>
                        <a:t>2</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dirty="0">
                          <a:effectLst/>
                        </a:rPr>
                        <a:t>1</a:t>
                      </a:r>
                      <a:endParaRPr lang="fi-FI"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dirty="0">
                          <a:effectLst/>
                        </a:rPr>
                        <a:t>1</a:t>
                      </a:r>
                      <a:endParaRPr lang="fi-FI"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a:effectLst/>
                        </a:rPr>
                        <a:t>31</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605725754"/>
                  </a:ext>
                </a:extLst>
              </a:tr>
              <a:tr h="294723">
                <a:tc>
                  <a:txBody>
                    <a:bodyPr/>
                    <a:lstStyle/>
                    <a:p>
                      <a:pPr algn="ctr">
                        <a:spcAft>
                          <a:spcPts val="0"/>
                        </a:spcAft>
                      </a:pPr>
                      <a:r>
                        <a:rPr lang="fi-FI" sz="2400">
                          <a:effectLst/>
                        </a:rPr>
                        <a:t>2018</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a:effectLst/>
                        </a:rPr>
                        <a:t>6</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dirty="0">
                          <a:effectLst/>
                        </a:rPr>
                        <a:t>19</a:t>
                      </a:r>
                      <a:endParaRPr lang="fi-FI"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a:effectLst/>
                        </a:rPr>
                        <a:t>5</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a:effectLst/>
                        </a:rPr>
                        <a:t>4</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dirty="0">
                          <a:effectLst/>
                        </a:rPr>
                        <a:t>3</a:t>
                      </a:r>
                      <a:endParaRPr lang="fi-FI"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dirty="0">
                          <a:effectLst/>
                        </a:rPr>
                        <a:t>37</a:t>
                      </a:r>
                      <a:endParaRPr lang="fi-FI"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876526252"/>
                  </a:ext>
                </a:extLst>
              </a:tr>
              <a:tr h="294723">
                <a:tc>
                  <a:txBody>
                    <a:bodyPr/>
                    <a:lstStyle/>
                    <a:p>
                      <a:pPr>
                        <a:spcAft>
                          <a:spcPts val="0"/>
                        </a:spcAft>
                      </a:pPr>
                      <a:r>
                        <a:rPr lang="fi-FI" sz="2400">
                          <a:effectLst/>
                        </a:rPr>
                        <a:t> </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a:effectLst/>
                        </a:rPr>
                        <a:t>31</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a:effectLst/>
                        </a:rPr>
                        <a:t>67</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a:effectLst/>
                        </a:rPr>
                        <a:t>4</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a:effectLst/>
                        </a:rPr>
                        <a:t>5</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a:effectLst/>
                        </a:rPr>
                        <a:t>3</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dirty="0">
                          <a:effectLst/>
                        </a:rPr>
                        <a:t>110</a:t>
                      </a:r>
                      <a:endParaRPr lang="fi-FI"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608845712"/>
                  </a:ext>
                </a:extLst>
              </a:tr>
            </a:tbl>
          </a:graphicData>
        </a:graphic>
      </p:graphicFrame>
      <p:sp>
        <p:nvSpPr>
          <p:cNvPr id="12" name="Footer Placeholder 11">
            <a:extLst>
              <a:ext uri="{FF2B5EF4-FFF2-40B4-BE49-F238E27FC236}">
                <a16:creationId xmlns:a16="http://schemas.microsoft.com/office/drawing/2014/main" id="{D8E9C2FE-E491-456C-9CBF-1480F35C5FE9}"/>
              </a:ext>
            </a:extLst>
          </p:cNvPr>
          <p:cNvSpPr>
            <a:spLocks noGrp="1"/>
          </p:cNvSpPr>
          <p:nvPr>
            <p:ph type="ftr" sz="quarter" idx="11"/>
          </p:nvPr>
        </p:nvSpPr>
        <p:spPr/>
        <p:txBody>
          <a:bodyPr/>
          <a:lstStyle/>
          <a:p>
            <a:r>
              <a:rPr lang="fi-FI"/>
              <a:t>Lea Saarikivi</a:t>
            </a:r>
          </a:p>
        </p:txBody>
      </p:sp>
    </p:spTree>
    <p:extLst>
      <p:ext uri="{BB962C8B-B14F-4D97-AF65-F5344CB8AC3E}">
        <p14:creationId xmlns:p14="http://schemas.microsoft.com/office/powerpoint/2010/main" val="479273979"/>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b="1" dirty="0"/>
              <a:t>Lonkka- ja kyynärnivelen kasvuhäiriö (DKK, DLK)</a:t>
            </a:r>
            <a:endParaRPr lang="fi-FI" dirty="0"/>
          </a:p>
        </p:txBody>
      </p:sp>
      <p:sp>
        <p:nvSpPr>
          <p:cNvPr id="4" name="Sisällön paikkamerkki 3"/>
          <p:cNvSpPr>
            <a:spLocks noGrp="1"/>
          </p:cNvSpPr>
          <p:nvPr>
            <p:ph sz="quarter" idx="14"/>
          </p:nvPr>
        </p:nvSpPr>
        <p:spPr>
          <a:xfrm>
            <a:off x="539552" y="4869160"/>
            <a:ext cx="7859216" cy="1656184"/>
          </a:xfrm>
        </p:spPr>
        <p:txBody>
          <a:bodyPr>
            <a:noAutofit/>
          </a:bodyPr>
          <a:lstStyle/>
          <a:p>
            <a:r>
              <a:rPr lang="fi-FI" sz="1400" dirty="0"/>
              <a:t>Lonkka-ja kyynärkuvattuja koiria oli 58 % (</a:t>
            </a:r>
            <a:r>
              <a:rPr lang="fi-FI" sz="1400" dirty="0" err="1"/>
              <a:t>vrt</a:t>
            </a:r>
            <a:r>
              <a:rPr lang="fi-FI" sz="1400" dirty="0"/>
              <a:t> 2017 49%. )</a:t>
            </a:r>
            <a:br>
              <a:rPr lang="fi-FI" sz="1400" dirty="0"/>
            </a:br>
            <a:r>
              <a:rPr lang="fi-FI" sz="1400" dirty="0"/>
              <a:t>Yhtään uutta ilmoitusta ei ole tullut että koira oirehtisi huonojen lonkkien takia, edellisen kyselyn yhteenvedossa oli yksi. Kaksi on aikanaan joudutte lopettamaan sairaiden lonkkien takia alle kaksi vuotiaina.</a:t>
            </a:r>
          </a:p>
          <a:p>
            <a:r>
              <a:rPr lang="fi-FI" sz="1400" dirty="0"/>
              <a:t>Minimi kuvausikä on 1 vuotta, yli 1-vuotiaista oli kuvattu 80%.</a:t>
            </a:r>
          </a:p>
        </p:txBody>
      </p:sp>
      <p:pic>
        <p:nvPicPr>
          <p:cNvPr id="6" name="Kuva 5"/>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812360" y="5445224"/>
            <a:ext cx="1172949" cy="1320800"/>
          </a:xfrm>
          <a:prstGeom prst="rect">
            <a:avLst/>
          </a:prstGeom>
        </p:spPr>
      </p:pic>
      <p:sp>
        <p:nvSpPr>
          <p:cNvPr id="3" name="Date Placeholder 2">
            <a:extLst>
              <a:ext uri="{FF2B5EF4-FFF2-40B4-BE49-F238E27FC236}">
                <a16:creationId xmlns:a16="http://schemas.microsoft.com/office/drawing/2014/main" id="{A5357F32-BCB2-4CCA-954D-2D5D23DECFE2}"/>
              </a:ext>
            </a:extLst>
          </p:cNvPr>
          <p:cNvSpPr>
            <a:spLocks noGrp="1"/>
          </p:cNvSpPr>
          <p:nvPr>
            <p:ph type="dt" sz="half" idx="10"/>
          </p:nvPr>
        </p:nvSpPr>
        <p:spPr/>
        <p:txBody>
          <a:bodyPr/>
          <a:lstStyle/>
          <a:p>
            <a:fld id="{0CD7DE81-7758-4327-B8A9-4D5E881A3A6C}" type="datetime1">
              <a:rPr lang="fi-FI" smtClean="0"/>
              <a:t>22.2.2019</a:t>
            </a:fld>
            <a:endParaRPr lang="fi-FI"/>
          </a:p>
        </p:txBody>
      </p:sp>
      <p:graphicFrame>
        <p:nvGraphicFramePr>
          <p:cNvPr id="9" name="Table 8">
            <a:extLst>
              <a:ext uri="{FF2B5EF4-FFF2-40B4-BE49-F238E27FC236}">
                <a16:creationId xmlns:a16="http://schemas.microsoft.com/office/drawing/2014/main" id="{E999621C-177C-4D36-8F47-E8F490984CFE}"/>
              </a:ext>
            </a:extLst>
          </p:cNvPr>
          <p:cNvGraphicFramePr>
            <a:graphicFrameLocks noGrp="1"/>
          </p:cNvGraphicFramePr>
          <p:nvPr>
            <p:extLst>
              <p:ext uri="{D42A27DB-BD31-4B8C-83A1-F6EECF244321}">
                <p14:modId xmlns:p14="http://schemas.microsoft.com/office/powerpoint/2010/main" val="1043886106"/>
              </p:ext>
            </p:extLst>
          </p:nvPr>
        </p:nvGraphicFramePr>
        <p:xfrm>
          <a:off x="539552" y="2245995"/>
          <a:ext cx="5328591" cy="2472431"/>
        </p:xfrm>
        <a:graphic>
          <a:graphicData uri="http://schemas.openxmlformats.org/drawingml/2006/table">
            <a:tbl>
              <a:tblPr firstRow="1" firstCol="1" bandRow="1">
                <a:tableStyleId>{5C22544A-7EE6-4342-B048-85BDC9FD1C3A}</a:tableStyleId>
              </a:tblPr>
              <a:tblGrid>
                <a:gridCol w="430290">
                  <a:extLst>
                    <a:ext uri="{9D8B030D-6E8A-4147-A177-3AD203B41FA5}">
                      <a16:colId xmlns:a16="http://schemas.microsoft.com/office/drawing/2014/main" val="3336278614"/>
                    </a:ext>
                  </a:extLst>
                </a:gridCol>
                <a:gridCol w="690465">
                  <a:extLst>
                    <a:ext uri="{9D8B030D-6E8A-4147-A177-3AD203B41FA5}">
                      <a16:colId xmlns:a16="http://schemas.microsoft.com/office/drawing/2014/main" val="2894767313"/>
                    </a:ext>
                  </a:extLst>
                </a:gridCol>
                <a:gridCol w="1305880">
                  <a:extLst>
                    <a:ext uri="{9D8B030D-6E8A-4147-A177-3AD203B41FA5}">
                      <a16:colId xmlns:a16="http://schemas.microsoft.com/office/drawing/2014/main" val="1856774147"/>
                    </a:ext>
                  </a:extLst>
                </a:gridCol>
                <a:gridCol w="650438">
                  <a:extLst>
                    <a:ext uri="{9D8B030D-6E8A-4147-A177-3AD203B41FA5}">
                      <a16:colId xmlns:a16="http://schemas.microsoft.com/office/drawing/2014/main" val="2736834512"/>
                    </a:ext>
                  </a:extLst>
                </a:gridCol>
                <a:gridCol w="301453">
                  <a:extLst>
                    <a:ext uri="{9D8B030D-6E8A-4147-A177-3AD203B41FA5}">
                      <a16:colId xmlns:a16="http://schemas.microsoft.com/office/drawing/2014/main" val="4178395728"/>
                    </a:ext>
                  </a:extLst>
                </a:gridCol>
                <a:gridCol w="855577">
                  <a:extLst>
                    <a:ext uri="{9D8B030D-6E8A-4147-A177-3AD203B41FA5}">
                      <a16:colId xmlns:a16="http://schemas.microsoft.com/office/drawing/2014/main" val="2362087555"/>
                    </a:ext>
                  </a:extLst>
                </a:gridCol>
                <a:gridCol w="1094488">
                  <a:extLst>
                    <a:ext uri="{9D8B030D-6E8A-4147-A177-3AD203B41FA5}">
                      <a16:colId xmlns:a16="http://schemas.microsoft.com/office/drawing/2014/main" val="49622529"/>
                    </a:ext>
                  </a:extLst>
                </a:gridCol>
              </a:tblGrid>
              <a:tr h="382211">
                <a:tc gridSpan="3">
                  <a:txBody>
                    <a:bodyPr/>
                    <a:lstStyle/>
                    <a:p>
                      <a:pPr algn="ctr">
                        <a:spcAft>
                          <a:spcPts val="0"/>
                        </a:spcAft>
                      </a:pPr>
                      <a:r>
                        <a:rPr lang="fi-FI" sz="2400" dirty="0">
                          <a:effectLst/>
                        </a:rPr>
                        <a:t>HD</a:t>
                      </a:r>
                      <a:endParaRPr lang="fi-FI"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fi-FI"/>
                    </a:p>
                  </a:txBody>
                  <a:tcPr/>
                </a:tc>
                <a:tc hMerge="1">
                  <a:txBody>
                    <a:bodyPr/>
                    <a:lstStyle/>
                    <a:p>
                      <a:endParaRPr lang="fi-FI"/>
                    </a:p>
                  </a:txBody>
                  <a:tcPr/>
                </a:tc>
                <a:tc>
                  <a:txBody>
                    <a:bodyPr/>
                    <a:lstStyle/>
                    <a:p>
                      <a:endParaRPr lang="fi-FI" sz="2400">
                        <a:effectLst/>
                        <a:latin typeface="Calibri" panose="020F0502020204030204" pitchFamily="34" charset="0"/>
                        <a:cs typeface="Times New Roman" panose="02020603050405020304" pitchFamily="18" charset="0"/>
                      </a:endParaRPr>
                    </a:p>
                  </a:txBody>
                  <a:tcPr marL="44450" marR="44450" marT="0" marB="0" anchor="b"/>
                </a:tc>
                <a:tc gridSpan="3">
                  <a:txBody>
                    <a:bodyPr/>
                    <a:lstStyle/>
                    <a:p>
                      <a:pPr algn="ctr">
                        <a:spcAft>
                          <a:spcPts val="0"/>
                        </a:spcAft>
                      </a:pPr>
                      <a:r>
                        <a:rPr lang="fi-FI" sz="2400">
                          <a:effectLst/>
                        </a:rPr>
                        <a:t>ED</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3220478914"/>
                  </a:ext>
                </a:extLst>
              </a:tr>
              <a:tr h="418044">
                <a:tc>
                  <a:txBody>
                    <a:bodyPr/>
                    <a:lstStyle/>
                    <a:p>
                      <a:pPr>
                        <a:spcAft>
                          <a:spcPts val="0"/>
                        </a:spcAft>
                      </a:pPr>
                      <a:r>
                        <a:rPr lang="fi-FI" sz="2400">
                          <a:effectLst/>
                        </a:rPr>
                        <a:t>A</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dirty="0">
                          <a:effectLst/>
                        </a:rPr>
                        <a:t>33</a:t>
                      </a:r>
                      <a:endParaRPr lang="fi-FI"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dirty="0">
                          <a:effectLst/>
                        </a:rPr>
                        <a:t>24 %</a:t>
                      </a:r>
                      <a:endParaRPr lang="fi-FI"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endParaRPr lang="fi-FI" sz="24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a:effectLst/>
                        </a:rPr>
                        <a:t>0</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a:effectLst/>
                        </a:rPr>
                        <a:t>124</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a:effectLst/>
                        </a:rPr>
                        <a:t>93 %</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835938960"/>
                  </a:ext>
                </a:extLst>
              </a:tr>
              <a:tr h="418044">
                <a:tc>
                  <a:txBody>
                    <a:bodyPr/>
                    <a:lstStyle/>
                    <a:p>
                      <a:pPr>
                        <a:spcAft>
                          <a:spcPts val="0"/>
                        </a:spcAft>
                      </a:pPr>
                      <a:r>
                        <a:rPr lang="fi-FI" sz="2400">
                          <a:effectLst/>
                        </a:rPr>
                        <a:t>B</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a:effectLst/>
                        </a:rPr>
                        <a:t>47</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dirty="0">
                          <a:effectLst/>
                        </a:rPr>
                        <a:t>34 %</a:t>
                      </a:r>
                      <a:endParaRPr lang="fi-FI"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endParaRPr lang="fi-FI" sz="24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dirty="0">
                          <a:effectLst/>
                        </a:rPr>
                        <a:t>1</a:t>
                      </a:r>
                      <a:endParaRPr lang="fi-FI"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dirty="0">
                          <a:effectLst/>
                        </a:rPr>
                        <a:t>8</a:t>
                      </a:r>
                      <a:endParaRPr lang="fi-FI"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a:effectLst/>
                        </a:rPr>
                        <a:t>5 %</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483809960"/>
                  </a:ext>
                </a:extLst>
              </a:tr>
              <a:tr h="418044">
                <a:tc>
                  <a:txBody>
                    <a:bodyPr/>
                    <a:lstStyle/>
                    <a:p>
                      <a:pPr>
                        <a:spcAft>
                          <a:spcPts val="0"/>
                        </a:spcAft>
                      </a:pPr>
                      <a:r>
                        <a:rPr lang="fi-FI" sz="2400">
                          <a:effectLst/>
                        </a:rPr>
                        <a:t>C</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a:effectLst/>
                        </a:rPr>
                        <a:t>38</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a:effectLst/>
                        </a:rPr>
                        <a:t>27 %</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endParaRPr lang="fi-FI" sz="24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dirty="0">
                          <a:effectLst/>
                        </a:rPr>
                        <a:t>2</a:t>
                      </a:r>
                      <a:endParaRPr lang="fi-FI"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dirty="0">
                          <a:effectLst/>
                        </a:rPr>
                        <a:t>1</a:t>
                      </a:r>
                      <a:endParaRPr lang="fi-FI"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dirty="0">
                          <a:effectLst/>
                        </a:rPr>
                        <a:t>1 %</a:t>
                      </a:r>
                      <a:endParaRPr lang="fi-FI"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195097227"/>
                  </a:ext>
                </a:extLst>
              </a:tr>
              <a:tr h="418044">
                <a:tc>
                  <a:txBody>
                    <a:bodyPr/>
                    <a:lstStyle/>
                    <a:p>
                      <a:pPr>
                        <a:spcAft>
                          <a:spcPts val="0"/>
                        </a:spcAft>
                      </a:pPr>
                      <a:r>
                        <a:rPr lang="fi-FI" sz="2400">
                          <a:effectLst/>
                        </a:rPr>
                        <a:t>D</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a:effectLst/>
                        </a:rPr>
                        <a:t>18</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a:effectLst/>
                        </a:rPr>
                        <a:t>13 %</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endParaRPr lang="fi-FI" sz="24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dirty="0">
                          <a:effectLst/>
                        </a:rPr>
                        <a:t>3</a:t>
                      </a:r>
                      <a:endParaRPr lang="fi-FI"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dirty="0">
                          <a:effectLst/>
                        </a:rPr>
                        <a:t>1</a:t>
                      </a:r>
                      <a:endParaRPr lang="fi-FI"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dirty="0">
                          <a:effectLst/>
                        </a:rPr>
                        <a:t>1 %</a:t>
                      </a:r>
                      <a:endParaRPr lang="fi-FI"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163652214"/>
                  </a:ext>
                </a:extLst>
              </a:tr>
              <a:tr h="418044">
                <a:tc>
                  <a:txBody>
                    <a:bodyPr/>
                    <a:lstStyle/>
                    <a:p>
                      <a:pPr>
                        <a:spcAft>
                          <a:spcPts val="0"/>
                        </a:spcAft>
                      </a:pPr>
                      <a:r>
                        <a:rPr lang="fi-FI" sz="2400">
                          <a:effectLst/>
                        </a:rPr>
                        <a:t>E</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a:effectLst/>
                        </a:rPr>
                        <a:t>4</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2400">
                          <a:effectLst/>
                        </a:rPr>
                        <a:t>4 %</a:t>
                      </a:r>
                      <a:endParaRPr lang="fi-FI"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endParaRPr lang="fi-FI" sz="2400">
                        <a:effectLst/>
                        <a:latin typeface="Calibri" panose="020F0502020204030204" pitchFamily="34" charset="0"/>
                        <a:cs typeface="Times New Roman" panose="02020603050405020304" pitchFamily="18" charset="0"/>
                      </a:endParaRPr>
                    </a:p>
                  </a:txBody>
                  <a:tcPr marL="44450" marR="44450" marT="0" marB="0" anchor="b"/>
                </a:tc>
                <a:tc>
                  <a:txBody>
                    <a:bodyPr/>
                    <a:lstStyle/>
                    <a:p>
                      <a:endParaRPr lang="fi-FI" sz="2400">
                        <a:effectLst/>
                        <a:latin typeface="Calibri" panose="020F0502020204030204" pitchFamily="34" charset="0"/>
                        <a:cs typeface="Times New Roman" panose="02020603050405020304" pitchFamily="18" charset="0"/>
                      </a:endParaRPr>
                    </a:p>
                  </a:txBody>
                  <a:tcPr marL="44450" marR="44450" marT="0" marB="0" anchor="b"/>
                </a:tc>
                <a:tc>
                  <a:txBody>
                    <a:bodyPr/>
                    <a:lstStyle/>
                    <a:p>
                      <a:endParaRPr lang="fi-FI" sz="2400" dirty="0">
                        <a:effectLst/>
                        <a:latin typeface="Calibri" panose="020F0502020204030204" pitchFamily="34" charset="0"/>
                        <a:cs typeface="Times New Roman" panose="02020603050405020304" pitchFamily="18" charset="0"/>
                      </a:endParaRPr>
                    </a:p>
                  </a:txBody>
                  <a:tcPr marL="44450" marR="44450" marT="0" marB="0" anchor="b"/>
                </a:tc>
                <a:tc>
                  <a:txBody>
                    <a:bodyPr/>
                    <a:lstStyle/>
                    <a:p>
                      <a:endParaRPr lang="fi-FI" sz="2400" dirty="0">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753350427"/>
                  </a:ext>
                </a:extLst>
              </a:tr>
            </a:tbl>
          </a:graphicData>
        </a:graphic>
      </p:graphicFrame>
      <p:sp>
        <p:nvSpPr>
          <p:cNvPr id="10" name="Footer Placeholder 9">
            <a:extLst>
              <a:ext uri="{FF2B5EF4-FFF2-40B4-BE49-F238E27FC236}">
                <a16:creationId xmlns:a16="http://schemas.microsoft.com/office/drawing/2014/main" id="{13052D5B-2D78-4AC3-AE2C-0E46E6645BCA}"/>
              </a:ext>
            </a:extLst>
          </p:cNvPr>
          <p:cNvSpPr>
            <a:spLocks noGrp="1"/>
          </p:cNvSpPr>
          <p:nvPr>
            <p:ph type="ftr" sz="quarter" idx="11"/>
          </p:nvPr>
        </p:nvSpPr>
        <p:spPr/>
        <p:txBody>
          <a:bodyPr/>
          <a:lstStyle/>
          <a:p>
            <a:r>
              <a:rPr lang="fi-FI"/>
              <a:t>Lea Saarikivi</a:t>
            </a:r>
          </a:p>
        </p:txBody>
      </p:sp>
    </p:spTree>
    <p:extLst>
      <p:ext uri="{BB962C8B-B14F-4D97-AF65-F5344CB8AC3E}">
        <p14:creationId xmlns:p14="http://schemas.microsoft.com/office/powerpoint/2010/main" val="325429670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ctrTitle"/>
          </p:nvPr>
        </p:nvSpPr>
        <p:spPr>
          <a:xfrm>
            <a:off x="683568" y="1628800"/>
            <a:ext cx="7772400" cy="1470025"/>
          </a:xfrm>
        </p:spPr>
        <p:txBody>
          <a:bodyPr>
            <a:normAutofit/>
          </a:bodyPr>
          <a:lstStyle/>
          <a:p>
            <a:r>
              <a:rPr lang="fi-FI" sz="3600" dirty="0"/>
              <a:t>YHTEENVETO TSEKINPAIMENKOIRIEN TERVEYDESTÄ</a:t>
            </a:r>
          </a:p>
        </p:txBody>
      </p:sp>
      <p:sp>
        <p:nvSpPr>
          <p:cNvPr id="6" name="Alaotsikko 5"/>
          <p:cNvSpPr>
            <a:spLocks noGrp="1"/>
          </p:cNvSpPr>
          <p:nvPr>
            <p:ph type="subTitle" idx="1"/>
          </p:nvPr>
        </p:nvSpPr>
        <p:spPr/>
        <p:txBody>
          <a:bodyPr>
            <a:normAutofit/>
          </a:bodyPr>
          <a:lstStyle/>
          <a:p>
            <a:r>
              <a:rPr lang="fi-FI" i="1" dirty="0"/>
              <a:t>TERVEYSKYSELYN VASTAUKSIEN PERUSTEELLA 1.1.2019</a:t>
            </a:r>
            <a:endParaRPr lang="fi-FI" dirty="0"/>
          </a:p>
        </p:txBody>
      </p:sp>
      <p:pic>
        <p:nvPicPr>
          <p:cNvPr id="4" name="Kuva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380312" y="260647"/>
            <a:ext cx="1532989" cy="1726223"/>
          </a:xfrm>
          <a:prstGeom prst="rect">
            <a:avLst/>
          </a:prstGeom>
        </p:spPr>
      </p:pic>
    </p:spTree>
    <p:extLst>
      <p:ext uri="{BB962C8B-B14F-4D97-AF65-F5344CB8AC3E}">
        <p14:creationId xmlns:p14="http://schemas.microsoft.com/office/powerpoint/2010/main" val="1950814877"/>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338328"/>
            <a:ext cx="7859216" cy="1252728"/>
          </a:xfrm>
        </p:spPr>
        <p:txBody>
          <a:bodyPr/>
          <a:lstStyle/>
          <a:p>
            <a:r>
              <a:rPr lang="fi-FI" dirty="0"/>
              <a:t>Koirien ilmoitetut kuolinsyyt</a:t>
            </a:r>
          </a:p>
        </p:txBody>
      </p:sp>
      <p:pic>
        <p:nvPicPr>
          <p:cNvPr id="4" name="Kuva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740352" y="235992"/>
            <a:ext cx="1172949" cy="1320800"/>
          </a:xfrm>
          <a:prstGeom prst="rect">
            <a:avLst/>
          </a:prstGeom>
        </p:spPr>
      </p:pic>
      <p:sp>
        <p:nvSpPr>
          <p:cNvPr id="3" name="Date Placeholder 2">
            <a:extLst>
              <a:ext uri="{FF2B5EF4-FFF2-40B4-BE49-F238E27FC236}">
                <a16:creationId xmlns:a16="http://schemas.microsoft.com/office/drawing/2014/main" id="{59D86C2B-3E20-45BC-B0D0-CF15F1502D1D}"/>
              </a:ext>
            </a:extLst>
          </p:cNvPr>
          <p:cNvSpPr>
            <a:spLocks noGrp="1"/>
          </p:cNvSpPr>
          <p:nvPr>
            <p:ph type="dt" sz="half" idx="10"/>
          </p:nvPr>
        </p:nvSpPr>
        <p:spPr/>
        <p:txBody>
          <a:bodyPr/>
          <a:lstStyle/>
          <a:p>
            <a:fld id="{1A81F749-525D-4032-AF5B-54BF49641E41}" type="datetime1">
              <a:rPr lang="fi-FI" smtClean="0"/>
              <a:t>22.2.2019</a:t>
            </a:fld>
            <a:endParaRPr lang="fi-FI"/>
          </a:p>
        </p:txBody>
      </p:sp>
      <p:graphicFrame>
        <p:nvGraphicFramePr>
          <p:cNvPr id="8" name="Table 7">
            <a:extLst>
              <a:ext uri="{FF2B5EF4-FFF2-40B4-BE49-F238E27FC236}">
                <a16:creationId xmlns:a16="http://schemas.microsoft.com/office/drawing/2014/main" id="{7F9857D7-CD0D-49FE-A911-F985425B9DEB}"/>
              </a:ext>
            </a:extLst>
          </p:cNvPr>
          <p:cNvGraphicFramePr>
            <a:graphicFrameLocks noGrp="1"/>
          </p:cNvGraphicFramePr>
          <p:nvPr>
            <p:extLst>
              <p:ext uri="{D42A27DB-BD31-4B8C-83A1-F6EECF244321}">
                <p14:modId xmlns:p14="http://schemas.microsoft.com/office/powerpoint/2010/main" val="3592978424"/>
              </p:ext>
            </p:extLst>
          </p:nvPr>
        </p:nvGraphicFramePr>
        <p:xfrm>
          <a:off x="395537" y="2538849"/>
          <a:ext cx="8517764" cy="3349863"/>
        </p:xfrm>
        <a:graphic>
          <a:graphicData uri="http://schemas.openxmlformats.org/drawingml/2006/table">
            <a:tbl>
              <a:tblPr firstRow="1" firstCol="1" bandRow="1">
                <a:tableStyleId>{5C22544A-7EE6-4342-B048-85BDC9FD1C3A}</a:tableStyleId>
              </a:tblPr>
              <a:tblGrid>
                <a:gridCol w="5975080">
                  <a:extLst>
                    <a:ext uri="{9D8B030D-6E8A-4147-A177-3AD203B41FA5}">
                      <a16:colId xmlns:a16="http://schemas.microsoft.com/office/drawing/2014/main" val="1565088643"/>
                    </a:ext>
                  </a:extLst>
                </a:gridCol>
                <a:gridCol w="1248952">
                  <a:extLst>
                    <a:ext uri="{9D8B030D-6E8A-4147-A177-3AD203B41FA5}">
                      <a16:colId xmlns:a16="http://schemas.microsoft.com/office/drawing/2014/main" val="368059271"/>
                    </a:ext>
                  </a:extLst>
                </a:gridCol>
                <a:gridCol w="1293732">
                  <a:extLst>
                    <a:ext uri="{9D8B030D-6E8A-4147-A177-3AD203B41FA5}">
                      <a16:colId xmlns:a16="http://schemas.microsoft.com/office/drawing/2014/main" val="2515273557"/>
                    </a:ext>
                  </a:extLst>
                </a:gridCol>
              </a:tblGrid>
              <a:tr h="576064">
                <a:tc>
                  <a:txBody>
                    <a:bodyPr/>
                    <a:lstStyle/>
                    <a:p>
                      <a:pPr>
                        <a:spcAft>
                          <a:spcPts val="0"/>
                        </a:spcAft>
                      </a:pPr>
                      <a:r>
                        <a:rPr lang="fi-FI" sz="1600">
                          <a:effectLst/>
                        </a:rPr>
                        <a:t>Kuolinsyy</a:t>
                      </a:r>
                      <a:endParaRPr lang="fi-FI"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i-FI" sz="1600" dirty="0">
                          <a:effectLst/>
                        </a:rPr>
                        <a:t>Kuollut</a:t>
                      </a:r>
                      <a:br>
                        <a:rPr lang="fi-FI" sz="1600" dirty="0">
                          <a:effectLst/>
                        </a:rPr>
                      </a:br>
                      <a:r>
                        <a:rPr lang="fi-FI" sz="1600" dirty="0">
                          <a:effectLst/>
                        </a:rPr>
                        <a:t>Yhteensä</a:t>
                      </a:r>
                      <a:endParaRPr lang="fi-FI"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i-FI" sz="1600" dirty="0" err="1">
                          <a:effectLst/>
                        </a:rPr>
                        <a:t>Keskim</a:t>
                      </a:r>
                      <a:r>
                        <a:rPr lang="fi-FI" sz="1600" dirty="0">
                          <a:effectLst/>
                        </a:rPr>
                        <a:t>. elinikä</a:t>
                      </a:r>
                      <a:endParaRPr lang="fi-FI"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97779044"/>
                  </a:ext>
                </a:extLst>
              </a:tr>
              <a:tr h="243773">
                <a:tc>
                  <a:txBody>
                    <a:bodyPr/>
                    <a:lstStyle/>
                    <a:p>
                      <a:pPr>
                        <a:spcAft>
                          <a:spcPts val="0"/>
                        </a:spcAft>
                      </a:pPr>
                      <a:r>
                        <a:rPr lang="fi-FI" sz="1600">
                          <a:effectLst/>
                        </a:rPr>
                        <a:t>Hermostollinen sairaus (Epilepsia)</a:t>
                      </a:r>
                      <a:endParaRPr lang="fi-FI"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i-FI" sz="1600">
                          <a:effectLst/>
                        </a:rPr>
                        <a:t>1</a:t>
                      </a:r>
                      <a:endParaRPr lang="fi-FI"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i-FI" sz="1600" dirty="0">
                          <a:effectLst/>
                        </a:rPr>
                        <a:t>11 kuukautta</a:t>
                      </a:r>
                      <a:endParaRPr lang="fi-FI"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8206650"/>
                  </a:ext>
                </a:extLst>
              </a:tr>
              <a:tr h="243773">
                <a:tc>
                  <a:txBody>
                    <a:bodyPr/>
                    <a:lstStyle/>
                    <a:p>
                      <a:pPr>
                        <a:spcAft>
                          <a:spcPts val="0"/>
                        </a:spcAft>
                      </a:pPr>
                      <a:r>
                        <a:rPr lang="fi-FI" sz="1600" dirty="0">
                          <a:effectLst/>
                        </a:rPr>
                        <a:t>Krooninen tai uusiutuva korvatulehdus</a:t>
                      </a:r>
                      <a:endParaRPr lang="fi-FI"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i-FI" sz="1600">
                          <a:effectLst/>
                        </a:rPr>
                        <a:t>1</a:t>
                      </a:r>
                      <a:endParaRPr lang="fi-FI"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i-FI" sz="1600" dirty="0">
                          <a:effectLst/>
                        </a:rPr>
                        <a:t>4 v 4 kk</a:t>
                      </a:r>
                      <a:endParaRPr lang="fi-FI"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8319343"/>
                  </a:ext>
                </a:extLst>
              </a:tr>
              <a:tr h="243773">
                <a:tc>
                  <a:txBody>
                    <a:bodyPr/>
                    <a:lstStyle/>
                    <a:p>
                      <a:pPr>
                        <a:spcAft>
                          <a:spcPts val="0"/>
                        </a:spcAft>
                      </a:pPr>
                      <a:r>
                        <a:rPr lang="fi-FI" sz="1600">
                          <a:effectLst/>
                        </a:rPr>
                        <a:t>Kasvainsairaudet, syöpä</a:t>
                      </a:r>
                      <a:endParaRPr lang="fi-FI"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i-FI" sz="1600" dirty="0">
                          <a:effectLst/>
                        </a:rPr>
                        <a:t>2</a:t>
                      </a:r>
                      <a:endParaRPr lang="fi-FI"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i-FI" sz="1600" dirty="0">
                          <a:effectLst/>
                        </a:rPr>
                        <a:t>8 v 1 kk</a:t>
                      </a:r>
                      <a:endParaRPr lang="fi-FI"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1143167"/>
                  </a:ext>
                </a:extLst>
              </a:tr>
              <a:tr h="302647">
                <a:tc>
                  <a:txBody>
                    <a:bodyPr/>
                    <a:lstStyle/>
                    <a:p>
                      <a:pPr>
                        <a:spcAft>
                          <a:spcPts val="0"/>
                        </a:spcAft>
                      </a:pPr>
                      <a:r>
                        <a:rPr lang="fi-FI" sz="1600">
                          <a:effectLst/>
                        </a:rPr>
                        <a:t>Lonkkaniveldysplasia ja sen seurauksena kehittyvä nivelrikko</a:t>
                      </a:r>
                      <a:endParaRPr lang="fi-FI"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i-FI" sz="1600">
                          <a:effectLst/>
                        </a:rPr>
                        <a:t>2</a:t>
                      </a:r>
                      <a:endParaRPr lang="fi-FI"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i-FI" sz="1600" dirty="0">
                          <a:effectLst/>
                        </a:rPr>
                        <a:t>1 v 4 kk</a:t>
                      </a:r>
                      <a:endParaRPr lang="fi-FI"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6009619"/>
                  </a:ext>
                </a:extLst>
              </a:tr>
              <a:tr h="243773">
                <a:tc>
                  <a:txBody>
                    <a:bodyPr/>
                    <a:lstStyle/>
                    <a:p>
                      <a:pPr>
                        <a:spcAft>
                          <a:spcPts val="0"/>
                        </a:spcAft>
                      </a:pPr>
                      <a:r>
                        <a:rPr lang="fi-FI" sz="1600">
                          <a:effectLst/>
                        </a:rPr>
                        <a:t>Haiman vajaatoiminta, EPI</a:t>
                      </a:r>
                      <a:endParaRPr lang="fi-FI"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i-FI" sz="1600">
                          <a:effectLst/>
                        </a:rPr>
                        <a:t>1</a:t>
                      </a:r>
                      <a:endParaRPr lang="fi-FI"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i-FI" sz="1600" dirty="0">
                          <a:effectLst/>
                        </a:rPr>
                        <a:t>2 v 3 kk</a:t>
                      </a:r>
                      <a:endParaRPr lang="fi-FI"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26406298"/>
                  </a:ext>
                </a:extLst>
              </a:tr>
              <a:tr h="243773">
                <a:tc>
                  <a:txBody>
                    <a:bodyPr/>
                    <a:lstStyle/>
                    <a:p>
                      <a:pPr>
                        <a:spcAft>
                          <a:spcPts val="0"/>
                        </a:spcAft>
                      </a:pPr>
                      <a:r>
                        <a:rPr lang="fi-FI" sz="1600">
                          <a:effectLst/>
                        </a:rPr>
                        <a:t>Tapaturma tai liikennevahinko</a:t>
                      </a:r>
                      <a:endParaRPr lang="fi-FI"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i-FI" sz="1600">
                          <a:effectLst/>
                        </a:rPr>
                        <a:t>1</a:t>
                      </a:r>
                      <a:endParaRPr lang="fi-FI"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i-FI" sz="1600" dirty="0">
                          <a:effectLst/>
                        </a:rPr>
                        <a:t>2 v</a:t>
                      </a:r>
                      <a:endParaRPr lang="fi-FI"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1762729"/>
                  </a:ext>
                </a:extLst>
              </a:tr>
              <a:tr h="243773">
                <a:tc>
                  <a:txBody>
                    <a:bodyPr/>
                    <a:lstStyle/>
                    <a:p>
                      <a:pPr>
                        <a:spcAft>
                          <a:spcPts val="0"/>
                        </a:spcAft>
                      </a:pPr>
                      <a:r>
                        <a:rPr lang="fi-FI" sz="1600">
                          <a:effectLst/>
                        </a:rPr>
                        <a:t>Lopetus ilman diagnoosia</a:t>
                      </a:r>
                      <a:endParaRPr lang="fi-FI"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i-FI" sz="1600">
                          <a:effectLst/>
                        </a:rPr>
                        <a:t>1</a:t>
                      </a:r>
                      <a:endParaRPr lang="fi-FI"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i-FI" sz="1600" dirty="0">
                          <a:effectLst/>
                        </a:rPr>
                        <a:t>2 v 7 kk</a:t>
                      </a:r>
                      <a:endParaRPr lang="fi-FI"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91086392"/>
                  </a:ext>
                </a:extLst>
              </a:tr>
              <a:tr h="276592">
                <a:tc>
                  <a:txBody>
                    <a:bodyPr/>
                    <a:lstStyle/>
                    <a:p>
                      <a:pPr>
                        <a:spcAft>
                          <a:spcPts val="0"/>
                        </a:spcAft>
                      </a:pPr>
                      <a:r>
                        <a:rPr lang="fi-FI" sz="1600" dirty="0">
                          <a:effectLst/>
                        </a:rPr>
                        <a:t>Pennun synnynnäinen vika tai epämuodostuma</a:t>
                      </a:r>
                      <a:endParaRPr lang="fi-FI"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i-FI" sz="1600">
                          <a:effectLst/>
                        </a:rPr>
                        <a:t>1</a:t>
                      </a:r>
                      <a:endParaRPr lang="fi-FI"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i-FI" sz="1600" dirty="0">
                          <a:effectLst/>
                        </a:rPr>
                        <a:t>3 kk</a:t>
                      </a:r>
                      <a:endParaRPr lang="fi-FI"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602664"/>
                  </a:ext>
                </a:extLst>
              </a:tr>
              <a:tr h="243773">
                <a:tc>
                  <a:txBody>
                    <a:bodyPr/>
                    <a:lstStyle/>
                    <a:p>
                      <a:pPr>
                        <a:spcAft>
                          <a:spcPts val="0"/>
                        </a:spcAft>
                      </a:pPr>
                      <a:r>
                        <a:rPr lang="fi-FI" sz="1600">
                          <a:effectLst/>
                        </a:rPr>
                        <a:t>Sydänsairaus</a:t>
                      </a:r>
                      <a:endParaRPr lang="fi-FI"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i-FI" sz="1600">
                          <a:effectLst/>
                        </a:rPr>
                        <a:t>1</a:t>
                      </a:r>
                      <a:endParaRPr lang="fi-FI"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i-FI" sz="1600" dirty="0">
                          <a:effectLst/>
                        </a:rPr>
                        <a:t>4 v 9 kk</a:t>
                      </a:r>
                      <a:endParaRPr lang="fi-FI"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984545"/>
                  </a:ext>
                </a:extLst>
              </a:tr>
              <a:tr h="243773">
                <a:tc>
                  <a:txBody>
                    <a:bodyPr/>
                    <a:lstStyle/>
                    <a:p>
                      <a:pPr>
                        <a:spcAft>
                          <a:spcPts val="0"/>
                        </a:spcAft>
                      </a:pPr>
                      <a:r>
                        <a:rPr lang="fi-FI" sz="1600" dirty="0">
                          <a:effectLst/>
                        </a:rPr>
                        <a:t>Muu sairaus (jota ei ole listalla)</a:t>
                      </a:r>
                      <a:endParaRPr lang="fi-FI"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i-FI" sz="1600">
                          <a:effectLst/>
                        </a:rPr>
                        <a:t>1</a:t>
                      </a:r>
                      <a:endParaRPr lang="fi-FI"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i-FI" sz="1600" dirty="0">
                          <a:effectLst/>
                        </a:rPr>
                        <a:t>1 v 10 kk</a:t>
                      </a:r>
                      <a:endParaRPr lang="fi-FI"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8480957"/>
                  </a:ext>
                </a:extLst>
              </a:tr>
              <a:tr h="243773">
                <a:tc>
                  <a:txBody>
                    <a:bodyPr/>
                    <a:lstStyle/>
                    <a:p>
                      <a:pPr algn="r">
                        <a:spcAft>
                          <a:spcPts val="0"/>
                        </a:spcAft>
                      </a:pPr>
                      <a:r>
                        <a:rPr lang="fi-FI" sz="1600">
                          <a:effectLst/>
                        </a:rPr>
                        <a:t>Yhteensä</a:t>
                      </a:r>
                      <a:endParaRPr lang="fi-FI"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i-FI" sz="1600" dirty="0">
                          <a:effectLst/>
                        </a:rPr>
                        <a:t>12</a:t>
                      </a:r>
                      <a:endParaRPr lang="fi-FI"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fi-FI" sz="1600" dirty="0">
                          <a:effectLst/>
                        </a:rPr>
                        <a:t> </a:t>
                      </a:r>
                      <a:endParaRPr lang="fi-FI"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8427091"/>
                  </a:ext>
                </a:extLst>
              </a:tr>
            </a:tbl>
          </a:graphicData>
        </a:graphic>
      </p:graphicFrame>
      <p:sp>
        <p:nvSpPr>
          <p:cNvPr id="9" name="Footer Placeholder 8">
            <a:extLst>
              <a:ext uri="{FF2B5EF4-FFF2-40B4-BE49-F238E27FC236}">
                <a16:creationId xmlns:a16="http://schemas.microsoft.com/office/drawing/2014/main" id="{3E93EE84-0490-4946-94B0-3A43EE978989}"/>
              </a:ext>
            </a:extLst>
          </p:cNvPr>
          <p:cNvSpPr>
            <a:spLocks noGrp="1"/>
          </p:cNvSpPr>
          <p:nvPr>
            <p:ph type="ftr" sz="quarter" idx="11"/>
          </p:nvPr>
        </p:nvSpPr>
        <p:spPr/>
        <p:txBody>
          <a:bodyPr/>
          <a:lstStyle/>
          <a:p>
            <a:r>
              <a:rPr lang="fi-FI"/>
              <a:t>Lea Saarikivi</a:t>
            </a:r>
          </a:p>
        </p:txBody>
      </p:sp>
    </p:spTree>
    <p:extLst>
      <p:ext uri="{BB962C8B-B14F-4D97-AF65-F5344CB8AC3E}">
        <p14:creationId xmlns:p14="http://schemas.microsoft.com/office/powerpoint/2010/main" val="2638940343"/>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763E57B-E9EB-42B1-B202-5F543940499C}"/>
              </a:ext>
            </a:extLst>
          </p:cNvPr>
          <p:cNvSpPr>
            <a:spLocks noGrp="1"/>
          </p:cNvSpPr>
          <p:nvPr>
            <p:ph type="dt" sz="half" idx="10"/>
          </p:nvPr>
        </p:nvSpPr>
        <p:spPr/>
        <p:txBody>
          <a:bodyPr/>
          <a:lstStyle/>
          <a:p>
            <a:fld id="{92F323B0-AC26-4C21-AC00-D53332AC17F8}" type="datetime1">
              <a:rPr lang="fi-FI" smtClean="0"/>
              <a:t>22.2.2019</a:t>
            </a:fld>
            <a:endParaRPr lang="fi-FI"/>
          </a:p>
        </p:txBody>
      </p:sp>
      <p:sp>
        <p:nvSpPr>
          <p:cNvPr id="4" name="Title 3">
            <a:extLst>
              <a:ext uri="{FF2B5EF4-FFF2-40B4-BE49-F238E27FC236}">
                <a16:creationId xmlns:a16="http://schemas.microsoft.com/office/drawing/2014/main" id="{5F78C4ED-E3F6-4955-A04E-B9F998BC5B97}"/>
              </a:ext>
            </a:extLst>
          </p:cNvPr>
          <p:cNvSpPr>
            <a:spLocks noGrp="1"/>
          </p:cNvSpPr>
          <p:nvPr>
            <p:ph type="title"/>
          </p:nvPr>
        </p:nvSpPr>
        <p:spPr>
          <a:xfrm>
            <a:off x="1187624" y="543378"/>
            <a:ext cx="6563072" cy="1074448"/>
          </a:xfrm>
        </p:spPr>
        <p:txBody>
          <a:bodyPr>
            <a:normAutofit fontScale="90000"/>
          </a:bodyPr>
          <a:lstStyle/>
          <a:p>
            <a:r>
              <a:rPr lang="fi-FI" sz="6000" dirty="0"/>
              <a:t>KIITOS</a:t>
            </a:r>
            <a:br>
              <a:rPr lang="fi-FI" dirty="0"/>
            </a:br>
            <a:endParaRPr lang="fi-FI" dirty="0"/>
          </a:p>
        </p:txBody>
      </p:sp>
      <p:pic>
        <p:nvPicPr>
          <p:cNvPr id="6" name="Kuvan paikkamerkki 12">
            <a:extLst>
              <a:ext uri="{FF2B5EF4-FFF2-40B4-BE49-F238E27FC236}">
                <a16:creationId xmlns:a16="http://schemas.microsoft.com/office/drawing/2014/main" id="{B10A9A1D-290A-4F8E-A2A9-287E45187EAA}"/>
              </a:ext>
            </a:extLst>
          </p:cNvPr>
          <p:cNvPicPr>
            <a:picLocks noChangeAspect="1"/>
          </p:cNvPicPr>
          <p:nvPr/>
        </p:nvPicPr>
        <p:blipFill>
          <a:blip r:embed="rId2">
            <a:extLst>
              <a:ext uri="{28A0092B-C50C-407E-A947-70E740481C1C}">
                <a14:useLocalDpi xmlns:a14="http://schemas.microsoft.com/office/drawing/2010/main" val="0"/>
              </a:ext>
            </a:extLst>
          </a:blip>
          <a:srcRect l="4346" r="4346"/>
          <a:stretch>
            <a:fillRect/>
          </a:stretch>
        </p:blipFill>
        <p:spPr>
          <a:xfrm>
            <a:off x="457200" y="2348880"/>
            <a:ext cx="2784688" cy="2284872"/>
          </a:xfrm>
          <a:prstGeom prst="rect">
            <a:avLst/>
          </a:prstGeom>
        </p:spPr>
      </p:pic>
      <p:sp>
        <p:nvSpPr>
          <p:cNvPr id="7" name="TextBox 6">
            <a:extLst>
              <a:ext uri="{FF2B5EF4-FFF2-40B4-BE49-F238E27FC236}">
                <a16:creationId xmlns:a16="http://schemas.microsoft.com/office/drawing/2014/main" id="{7D7CFB67-CEB0-4D92-A9DA-C9EF1E83BA5B}"/>
              </a:ext>
            </a:extLst>
          </p:cNvPr>
          <p:cNvSpPr txBox="1"/>
          <p:nvPr/>
        </p:nvSpPr>
        <p:spPr>
          <a:xfrm>
            <a:off x="3707904" y="2852936"/>
            <a:ext cx="4896544" cy="2031325"/>
          </a:xfrm>
          <a:prstGeom prst="rect">
            <a:avLst/>
          </a:prstGeom>
          <a:noFill/>
        </p:spPr>
        <p:txBody>
          <a:bodyPr wrap="square" rtlCol="0">
            <a:spAutoFit/>
          </a:bodyPr>
          <a:lstStyle/>
          <a:p>
            <a:r>
              <a:rPr lang="fi-FI" dirty="0"/>
              <a:t>Jalostustoimikunta 2018</a:t>
            </a:r>
            <a:br>
              <a:rPr lang="fi-FI" dirty="0"/>
            </a:br>
            <a:br>
              <a:rPr lang="fi-FI" dirty="0"/>
            </a:br>
            <a:r>
              <a:rPr lang="fi-FI" dirty="0"/>
              <a:t>Nina Kallio</a:t>
            </a:r>
            <a:br>
              <a:rPr lang="fi-FI" dirty="0"/>
            </a:br>
            <a:r>
              <a:rPr lang="fi-FI" dirty="0"/>
              <a:t>Mirja </a:t>
            </a:r>
            <a:r>
              <a:rPr lang="fi-FI" dirty="0" err="1"/>
              <a:t>Konnu</a:t>
            </a:r>
            <a:br>
              <a:rPr lang="fi-FI" dirty="0"/>
            </a:br>
            <a:r>
              <a:rPr lang="fi-FI" dirty="0"/>
              <a:t>Lea Saarikivi</a:t>
            </a:r>
            <a:br>
              <a:rPr lang="fi-FI" dirty="0"/>
            </a:br>
            <a:r>
              <a:rPr lang="fi-FI" dirty="0"/>
              <a:t>Paula Niinistö</a:t>
            </a:r>
            <a:br>
              <a:rPr lang="fi-FI" dirty="0"/>
            </a:br>
            <a:endParaRPr lang="fi-FI" dirty="0"/>
          </a:p>
        </p:txBody>
      </p:sp>
      <p:sp>
        <p:nvSpPr>
          <p:cNvPr id="8" name="Footer Placeholder 7">
            <a:extLst>
              <a:ext uri="{FF2B5EF4-FFF2-40B4-BE49-F238E27FC236}">
                <a16:creationId xmlns:a16="http://schemas.microsoft.com/office/drawing/2014/main" id="{1F8A4163-B455-4743-B15B-C7AB9A79DC7D}"/>
              </a:ext>
            </a:extLst>
          </p:cNvPr>
          <p:cNvSpPr>
            <a:spLocks noGrp="1"/>
          </p:cNvSpPr>
          <p:nvPr>
            <p:ph type="ftr" sz="quarter" idx="11"/>
          </p:nvPr>
        </p:nvSpPr>
        <p:spPr/>
        <p:txBody>
          <a:bodyPr/>
          <a:lstStyle/>
          <a:p>
            <a:r>
              <a:rPr lang="fi-FI"/>
              <a:t>Lea Saarikivi</a:t>
            </a:r>
          </a:p>
        </p:txBody>
      </p:sp>
    </p:spTree>
    <p:extLst>
      <p:ext uri="{BB962C8B-B14F-4D97-AF65-F5344CB8AC3E}">
        <p14:creationId xmlns:p14="http://schemas.microsoft.com/office/powerpoint/2010/main" val="426105621"/>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57200" y="2636913"/>
            <a:ext cx="8219255" cy="3168352"/>
          </a:xfrm>
        </p:spPr>
        <p:txBody>
          <a:bodyPr/>
          <a:lstStyle/>
          <a:p>
            <a:r>
              <a:rPr lang="fi-FI" dirty="0"/>
              <a:t>Vastauksien </a:t>
            </a:r>
            <a:r>
              <a:rPr lang="fi-FI" b="1" dirty="0"/>
              <a:t>kattavuus</a:t>
            </a:r>
            <a:r>
              <a:rPr lang="fi-FI" dirty="0"/>
              <a:t> oli 23 % (yli vuoden ikäisistä koirista)</a:t>
            </a:r>
          </a:p>
          <a:p>
            <a:r>
              <a:rPr lang="fi-FI" b="1" dirty="0"/>
              <a:t>Sukupuoli jakautuma; </a:t>
            </a:r>
          </a:p>
          <a:p>
            <a:pPr lvl="1"/>
            <a:r>
              <a:rPr lang="fi-FI" dirty="0"/>
              <a:t>Narttuja 59 %</a:t>
            </a:r>
          </a:p>
          <a:p>
            <a:pPr lvl="1"/>
            <a:r>
              <a:rPr lang="fi-FI" dirty="0"/>
              <a:t>Uroksia 41 %</a:t>
            </a:r>
          </a:p>
          <a:p>
            <a:r>
              <a:rPr lang="fi-FI" dirty="0"/>
              <a:t>Tähän esitykseen on koostettu kyselyn vastauksista keskeisimmät asiat.</a:t>
            </a:r>
          </a:p>
        </p:txBody>
      </p:sp>
      <p:sp>
        <p:nvSpPr>
          <p:cNvPr id="2" name="Otsikko 1"/>
          <p:cNvSpPr>
            <a:spLocks noGrp="1"/>
          </p:cNvSpPr>
          <p:nvPr>
            <p:ph type="title"/>
          </p:nvPr>
        </p:nvSpPr>
        <p:spPr>
          <a:xfrm>
            <a:off x="457200" y="338328"/>
            <a:ext cx="7427168" cy="1252728"/>
          </a:xfrm>
        </p:spPr>
        <p:txBody>
          <a:bodyPr>
            <a:normAutofit/>
          </a:bodyPr>
          <a:lstStyle/>
          <a:p>
            <a:r>
              <a:rPr lang="fi-FI" sz="3600" b="1" dirty="0"/>
              <a:t>TERVEYSKYSELYJEN YHTEENVETO 31.12.2018</a:t>
            </a:r>
          </a:p>
        </p:txBody>
      </p:sp>
      <p:pic>
        <p:nvPicPr>
          <p:cNvPr id="4" name="Kuva 3"/>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740352" y="260648"/>
            <a:ext cx="1172949" cy="1320800"/>
          </a:xfrm>
          <a:prstGeom prst="rect">
            <a:avLst/>
          </a:prstGeom>
        </p:spPr>
      </p:pic>
      <p:sp>
        <p:nvSpPr>
          <p:cNvPr id="5" name="Date Placeholder 4">
            <a:extLst>
              <a:ext uri="{FF2B5EF4-FFF2-40B4-BE49-F238E27FC236}">
                <a16:creationId xmlns:a16="http://schemas.microsoft.com/office/drawing/2014/main" id="{96C080DD-F870-49DF-BD6F-D657FDB3311F}"/>
              </a:ext>
            </a:extLst>
          </p:cNvPr>
          <p:cNvSpPr>
            <a:spLocks noGrp="1"/>
          </p:cNvSpPr>
          <p:nvPr>
            <p:ph type="dt" sz="half" idx="10"/>
          </p:nvPr>
        </p:nvSpPr>
        <p:spPr/>
        <p:txBody>
          <a:bodyPr/>
          <a:lstStyle/>
          <a:p>
            <a:fld id="{4F47E854-49BA-46D4-A3B4-E7C58609C16B}" type="datetime1">
              <a:rPr lang="fi-FI" smtClean="0"/>
              <a:t>22.2.2019</a:t>
            </a:fld>
            <a:endParaRPr lang="fi-FI"/>
          </a:p>
        </p:txBody>
      </p:sp>
      <p:sp>
        <p:nvSpPr>
          <p:cNvPr id="6" name="Footer Placeholder 5">
            <a:extLst>
              <a:ext uri="{FF2B5EF4-FFF2-40B4-BE49-F238E27FC236}">
                <a16:creationId xmlns:a16="http://schemas.microsoft.com/office/drawing/2014/main" id="{9AEBE334-7EFF-4DFE-AE9B-715BE87B2C30}"/>
              </a:ext>
            </a:extLst>
          </p:cNvPr>
          <p:cNvSpPr>
            <a:spLocks noGrp="1"/>
          </p:cNvSpPr>
          <p:nvPr>
            <p:ph type="ftr" sz="quarter" idx="11"/>
          </p:nvPr>
        </p:nvSpPr>
        <p:spPr/>
        <p:txBody>
          <a:bodyPr/>
          <a:lstStyle/>
          <a:p>
            <a:r>
              <a:rPr lang="fi-FI"/>
              <a:t>Lea Saarikivi</a:t>
            </a:r>
          </a:p>
        </p:txBody>
      </p:sp>
    </p:spTree>
    <p:extLst>
      <p:ext uri="{BB962C8B-B14F-4D97-AF65-F5344CB8AC3E}">
        <p14:creationId xmlns:p14="http://schemas.microsoft.com/office/powerpoint/2010/main" val="340830806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338328"/>
            <a:ext cx="7427168" cy="1252728"/>
          </a:xfrm>
        </p:spPr>
        <p:txBody>
          <a:bodyPr>
            <a:normAutofit/>
          </a:bodyPr>
          <a:lstStyle/>
          <a:p>
            <a:r>
              <a:rPr lang="fi-FI" dirty="0"/>
              <a:t>Koiran käytös ihmisiä kohtaan</a:t>
            </a:r>
          </a:p>
        </p:txBody>
      </p:sp>
      <p:pic>
        <p:nvPicPr>
          <p:cNvPr id="5" name="Kuva 4"/>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740352" y="260648"/>
            <a:ext cx="1172949" cy="1320800"/>
          </a:xfrm>
          <a:prstGeom prst="rect">
            <a:avLst/>
          </a:prstGeom>
        </p:spPr>
      </p:pic>
      <p:sp>
        <p:nvSpPr>
          <p:cNvPr id="3" name="Date Placeholder 2">
            <a:extLst>
              <a:ext uri="{FF2B5EF4-FFF2-40B4-BE49-F238E27FC236}">
                <a16:creationId xmlns:a16="http://schemas.microsoft.com/office/drawing/2014/main" id="{C2DF8FD4-0BE6-4064-A944-5928C1562DDF}"/>
              </a:ext>
            </a:extLst>
          </p:cNvPr>
          <p:cNvSpPr>
            <a:spLocks noGrp="1"/>
          </p:cNvSpPr>
          <p:nvPr>
            <p:ph type="dt" sz="half" idx="10"/>
          </p:nvPr>
        </p:nvSpPr>
        <p:spPr/>
        <p:txBody>
          <a:bodyPr/>
          <a:lstStyle/>
          <a:p>
            <a:fld id="{FBFE761C-1168-481B-B19C-59D46E6C6AA9}" type="datetime1">
              <a:rPr lang="fi-FI" smtClean="0"/>
              <a:t>22.2.2019</a:t>
            </a:fld>
            <a:endParaRPr lang="fi-FI"/>
          </a:p>
        </p:txBody>
      </p:sp>
      <p:pic>
        <p:nvPicPr>
          <p:cNvPr id="7" name="Picture 6">
            <a:extLst>
              <a:ext uri="{FF2B5EF4-FFF2-40B4-BE49-F238E27FC236}">
                <a16:creationId xmlns:a16="http://schemas.microsoft.com/office/drawing/2014/main" id="{63E8DC44-A1CC-4975-8A17-71D9D86F49B2}"/>
              </a:ext>
            </a:extLst>
          </p:cNvPr>
          <p:cNvPicPr>
            <a:picLocks noChangeAspect="1"/>
          </p:cNvPicPr>
          <p:nvPr/>
        </p:nvPicPr>
        <p:blipFill>
          <a:blip r:embed="rId4"/>
          <a:stretch>
            <a:fillRect/>
          </a:stretch>
        </p:blipFill>
        <p:spPr>
          <a:xfrm>
            <a:off x="683568" y="2518703"/>
            <a:ext cx="7704856" cy="3687597"/>
          </a:xfrm>
          <a:prstGeom prst="rect">
            <a:avLst/>
          </a:prstGeom>
        </p:spPr>
      </p:pic>
      <p:sp>
        <p:nvSpPr>
          <p:cNvPr id="8" name="Footer Placeholder 7">
            <a:extLst>
              <a:ext uri="{FF2B5EF4-FFF2-40B4-BE49-F238E27FC236}">
                <a16:creationId xmlns:a16="http://schemas.microsoft.com/office/drawing/2014/main" id="{EB0E3CB0-E214-4140-829B-4AE9A095AD7B}"/>
              </a:ext>
            </a:extLst>
          </p:cNvPr>
          <p:cNvSpPr>
            <a:spLocks noGrp="1"/>
          </p:cNvSpPr>
          <p:nvPr>
            <p:ph type="ftr" sz="quarter" idx="11"/>
          </p:nvPr>
        </p:nvSpPr>
        <p:spPr/>
        <p:txBody>
          <a:bodyPr/>
          <a:lstStyle/>
          <a:p>
            <a:r>
              <a:rPr lang="fi-FI"/>
              <a:t>Lea Saarikivi</a:t>
            </a:r>
          </a:p>
        </p:txBody>
      </p:sp>
    </p:spTree>
    <p:extLst>
      <p:ext uri="{BB962C8B-B14F-4D97-AF65-F5344CB8AC3E}">
        <p14:creationId xmlns:p14="http://schemas.microsoft.com/office/powerpoint/2010/main" val="234305808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Koiran käytös muita koiria kohtaan</a:t>
            </a:r>
          </a:p>
        </p:txBody>
      </p:sp>
      <p:pic>
        <p:nvPicPr>
          <p:cNvPr id="5" name="Kuva 4"/>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740352" y="260648"/>
            <a:ext cx="1172949" cy="1320800"/>
          </a:xfrm>
          <a:prstGeom prst="rect">
            <a:avLst/>
          </a:prstGeom>
        </p:spPr>
      </p:pic>
      <p:sp>
        <p:nvSpPr>
          <p:cNvPr id="3" name="Date Placeholder 2">
            <a:extLst>
              <a:ext uri="{FF2B5EF4-FFF2-40B4-BE49-F238E27FC236}">
                <a16:creationId xmlns:a16="http://schemas.microsoft.com/office/drawing/2014/main" id="{9CE0FCE9-F8E0-477D-B80E-26F67BFE6B91}"/>
              </a:ext>
            </a:extLst>
          </p:cNvPr>
          <p:cNvSpPr>
            <a:spLocks noGrp="1"/>
          </p:cNvSpPr>
          <p:nvPr>
            <p:ph type="dt" sz="half" idx="10"/>
          </p:nvPr>
        </p:nvSpPr>
        <p:spPr/>
        <p:txBody>
          <a:bodyPr/>
          <a:lstStyle/>
          <a:p>
            <a:fld id="{671CA4E0-7210-4655-BACF-07FA4F08118D}" type="datetime1">
              <a:rPr lang="fi-FI" smtClean="0"/>
              <a:t>22.2.2019</a:t>
            </a:fld>
            <a:endParaRPr lang="fi-FI"/>
          </a:p>
        </p:txBody>
      </p:sp>
      <p:pic>
        <p:nvPicPr>
          <p:cNvPr id="7" name="Picture 6">
            <a:extLst>
              <a:ext uri="{FF2B5EF4-FFF2-40B4-BE49-F238E27FC236}">
                <a16:creationId xmlns:a16="http://schemas.microsoft.com/office/drawing/2014/main" id="{A4FB32D1-96E7-46AB-B05E-48095370F738}"/>
              </a:ext>
            </a:extLst>
          </p:cNvPr>
          <p:cNvPicPr>
            <a:picLocks noChangeAspect="1"/>
          </p:cNvPicPr>
          <p:nvPr/>
        </p:nvPicPr>
        <p:blipFill>
          <a:blip r:embed="rId4"/>
          <a:stretch>
            <a:fillRect/>
          </a:stretch>
        </p:blipFill>
        <p:spPr>
          <a:xfrm>
            <a:off x="603939" y="2564904"/>
            <a:ext cx="7723414" cy="3512519"/>
          </a:xfrm>
          <a:prstGeom prst="rect">
            <a:avLst/>
          </a:prstGeom>
        </p:spPr>
      </p:pic>
      <p:sp>
        <p:nvSpPr>
          <p:cNvPr id="8" name="Footer Placeholder 7">
            <a:extLst>
              <a:ext uri="{FF2B5EF4-FFF2-40B4-BE49-F238E27FC236}">
                <a16:creationId xmlns:a16="http://schemas.microsoft.com/office/drawing/2014/main" id="{6D81BF88-60A2-4CBD-94E8-BD8BA7D4EBDD}"/>
              </a:ext>
            </a:extLst>
          </p:cNvPr>
          <p:cNvSpPr>
            <a:spLocks noGrp="1"/>
          </p:cNvSpPr>
          <p:nvPr>
            <p:ph type="ftr" sz="quarter" idx="11"/>
          </p:nvPr>
        </p:nvSpPr>
        <p:spPr/>
        <p:txBody>
          <a:bodyPr/>
          <a:lstStyle/>
          <a:p>
            <a:r>
              <a:rPr lang="fi-FI"/>
              <a:t>Lea Saarikivi</a:t>
            </a:r>
          </a:p>
        </p:txBody>
      </p:sp>
    </p:spTree>
    <p:extLst>
      <p:ext uri="{BB962C8B-B14F-4D97-AF65-F5344CB8AC3E}">
        <p14:creationId xmlns:p14="http://schemas.microsoft.com/office/powerpoint/2010/main" val="23858760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b="1" dirty="0"/>
              <a:t>Koiran suhtautuminen uusiin asioihin</a:t>
            </a:r>
            <a:endParaRPr lang="fi-FI" dirty="0"/>
          </a:p>
        </p:txBody>
      </p:sp>
      <p:pic>
        <p:nvPicPr>
          <p:cNvPr id="5" name="Kuva 4"/>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740352" y="260648"/>
            <a:ext cx="1172949" cy="1320800"/>
          </a:xfrm>
          <a:prstGeom prst="rect">
            <a:avLst/>
          </a:prstGeom>
        </p:spPr>
      </p:pic>
      <p:sp>
        <p:nvSpPr>
          <p:cNvPr id="3" name="Date Placeholder 2">
            <a:extLst>
              <a:ext uri="{FF2B5EF4-FFF2-40B4-BE49-F238E27FC236}">
                <a16:creationId xmlns:a16="http://schemas.microsoft.com/office/drawing/2014/main" id="{DBDFFDD0-3FA1-4357-897C-47DF66BD9001}"/>
              </a:ext>
            </a:extLst>
          </p:cNvPr>
          <p:cNvSpPr>
            <a:spLocks noGrp="1"/>
          </p:cNvSpPr>
          <p:nvPr>
            <p:ph type="dt" sz="half" idx="10"/>
          </p:nvPr>
        </p:nvSpPr>
        <p:spPr/>
        <p:txBody>
          <a:bodyPr/>
          <a:lstStyle/>
          <a:p>
            <a:fld id="{4E3762B6-50DD-4F80-8A77-1BECC678D50B}" type="datetime1">
              <a:rPr lang="fi-FI" smtClean="0"/>
              <a:t>22.2.2019</a:t>
            </a:fld>
            <a:endParaRPr lang="fi-FI"/>
          </a:p>
        </p:txBody>
      </p:sp>
      <p:pic>
        <p:nvPicPr>
          <p:cNvPr id="7" name="Picture 6">
            <a:extLst>
              <a:ext uri="{FF2B5EF4-FFF2-40B4-BE49-F238E27FC236}">
                <a16:creationId xmlns:a16="http://schemas.microsoft.com/office/drawing/2014/main" id="{996E4A1A-DA10-45AE-A2D4-07A714F151BD}"/>
              </a:ext>
            </a:extLst>
          </p:cNvPr>
          <p:cNvPicPr>
            <a:picLocks noChangeAspect="1"/>
          </p:cNvPicPr>
          <p:nvPr/>
        </p:nvPicPr>
        <p:blipFill>
          <a:blip r:embed="rId4"/>
          <a:stretch>
            <a:fillRect/>
          </a:stretch>
        </p:blipFill>
        <p:spPr>
          <a:xfrm>
            <a:off x="683568" y="2564904"/>
            <a:ext cx="7776864" cy="3675652"/>
          </a:xfrm>
          <a:prstGeom prst="rect">
            <a:avLst/>
          </a:prstGeom>
        </p:spPr>
      </p:pic>
      <p:sp>
        <p:nvSpPr>
          <p:cNvPr id="8" name="Footer Placeholder 7">
            <a:extLst>
              <a:ext uri="{FF2B5EF4-FFF2-40B4-BE49-F238E27FC236}">
                <a16:creationId xmlns:a16="http://schemas.microsoft.com/office/drawing/2014/main" id="{FB8B71A6-015A-4031-8D76-5300AA94681B}"/>
              </a:ext>
            </a:extLst>
          </p:cNvPr>
          <p:cNvSpPr>
            <a:spLocks noGrp="1"/>
          </p:cNvSpPr>
          <p:nvPr>
            <p:ph type="ftr" sz="quarter" idx="11"/>
          </p:nvPr>
        </p:nvSpPr>
        <p:spPr/>
        <p:txBody>
          <a:bodyPr/>
          <a:lstStyle/>
          <a:p>
            <a:r>
              <a:rPr lang="fi-FI"/>
              <a:t>Lea Saarikivi</a:t>
            </a:r>
          </a:p>
        </p:txBody>
      </p:sp>
    </p:spTree>
    <p:extLst>
      <p:ext uri="{BB962C8B-B14F-4D97-AF65-F5344CB8AC3E}">
        <p14:creationId xmlns:p14="http://schemas.microsoft.com/office/powerpoint/2010/main" val="2526254813"/>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b="1" dirty="0"/>
              <a:t>Koiran suhtautuminen uusiin tilanteisiin</a:t>
            </a:r>
            <a:endParaRPr lang="fi-FI" dirty="0"/>
          </a:p>
        </p:txBody>
      </p:sp>
      <p:pic>
        <p:nvPicPr>
          <p:cNvPr id="4" name="Kuva 3"/>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740352" y="260648"/>
            <a:ext cx="1172949" cy="1320800"/>
          </a:xfrm>
          <a:prstGeom prst="rect">
            <a:avLst/>
          </a:prstGeom>
        </p:spPr>
      </p:pic>
      <p:sp>
        <p:nvSpPr>
          <p:cNvPr id="3" name="Date Placeholder 2">
            <a:extLst>
              <a:ext uri="{FF2B5EF4-FFF2-40B4-BE49-F238E27FC236}">
                <a16:creationId xmlns:a16="http://schemas.microsoft.com/office/drawing/2014/main" id="{A6408634-4D2C-48FC-A262-B6203EBB67E3}"/>
              </a:ext>
            </a:extLst>
          </p:cNvPr>
          <p:cNvSpPr>
            <a:spLocks noGrp="1"/>
          </p:cNvSpPr>
          <p:nvPr>
            <p:ph type="dt" sz="half" idx="10"/>
          </p:nvPr>
        </p:nvSpPr>
        <p:spPr/>
        <p:txBody>
          <a:bodyPr/>
          <a:lstStyle/>
          <a:p>
            <a:fld id="{BBE271BE-A86E-4D2F-97C7-A1B4D00656F7}" type="datetime1">
              <a:rPr lang="fi-FI" smtClean="0"/>
              <a:t>22.2.2019</a:t>
            </a:fld>
            <a:endParaRPr lang="fi-FI"/>
          </a:p>
        </p:txBody>
      </p:sp>
      <p:pic>
        <p:nvPicPr>
          <p:cNvPr id="8" name="Picture 7">
            <a:extLst>
              <a:ext uri="{FF2B5EF4-FFF2-40B4-BE49-F238E27FC236}">
                <a16:creationId xmlns:a16="http://schemas.microsoft.com/office/drawing/2014/main" id="{2EEE8D70-5E61-4CB1-8BAB-8BCD1C0D8A5C}"/>
              </a:ext>
            </a:extLst>
          </p:cNvPr>
          <p:cNvPicPr>
            <a:picLocks noChangeAspect="1"/>
          </p:cNvPicPr>
          <p:nvPr/>
        </p:nvPicPr>
        <p:blipFill>
          <a:blip r:embed="rId4"/>
          <a:stretch>
            <a:fillRect/>
          </a:stretch>
        </p:blipFill>
        <p:spPr>
          <a:xfrm>
            <a:off x="740345" y="2423196"/>
            <a:ext cx="7704856" cy="3836576"/>
          </a:xfrm>
          <a:prstGeom prst="rect">
            <a:avLst/>
          </a:prstGeom>
        </p:spPr>
      </p:pic>
      <p:sp>
        <p:nvSpPr>
          <p:cNvPr id="9" name="Footer Placeholder 8">
            <a:extLst>
              <a:ext uri="{FF2B5EF4-FFF2-40B4-BE49-F238E27FC236}">
                <a16:creationId xmlns:a16="http://schemas.microsoft.com/office/drawing/2014/main" id="{8A75A9BA-2E94-4D4C-B51C-508E4A71F1BF}"/>
              </a:ext>
            </a:extLst>
          </p:cNvPr>
          <p:cNvSpPr>
            <a:spLocks noGrp="1"/>
          </p:cNvSpPr>
          <p:nvPr>
            <p:ph type="ftr" sz="quarter" idx="11"/>
          </p:nvPr>
        </p:nvSpPr>
        <p:spPr/>
        <p:txBody>
          <a:bodyPr/>
          <a:lstStyle/>
          <a:p>
            <a:r>
              <a:rPr lang="fi-FI"/>
              <a:t>Lea Saarikivi</a:t>
            </a:r>
          </a:p>
        </p:txBody>
      </p:sp>
    </p:spTree>
    <p:extLst>
      <p:ext uri="{BB962C8B-B14F-4D97-AF65-F5344CB8AC3E}">
        <p14:creationId xmlns:p14="http://schemas.microsoft.com/office/powerpoint/2010/main" val="429198977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b="1" dirty="0"/>
              <a:t>Koiran suhtautuminen ääniin</a:t>
            </a:r>
            <a:endParaRPr lang="fi-FI" dirty="0"/>
          </a:p>
        </p:txBody>
      </p:sp>
      <p:pic>
        <p:nvPicPr>
          <p:cNvPr id="5" name="Kuva 4"/>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740352" y="260648"/>
            <a:ext cx="1172949" cy="1320800"/>
          </a:xfrm>
          <a:prstGeom prst="rect">
            <a:avLst/>
          </a:prstGeom>
        </p:spPr>
      </p:pic>
      <p:sp>
        <p:nvSpPr>
          <p:cNvPr id="3" name="Date Placeholder 2">
            <a:extLst>
              <a:ext uri="{FF2B5EF4-FFF2-40B4-BE49-F238E27FC236}">
                <a16:creationId xmlns:a16="http://schemas.microsoft.com/office/drawing/2014/main" id="{14A6A8BE-762F-4637-BB92-0BF214B62735}"/>
              </a:ext>
            </a:extLst>
          </p:cNvPr>
          <p:cNvSpPr>
            <a:spLocks noGrp="1"/>
          </p:cNvSpPr>
          <p:nvPr>
            <p:ph type="dt" sz="half" idx="10"/>
          </p:nvPr>
        </p:nvSpPr>
        <p:spPr/>
        <p:txBody>
          <a:bodyPr/>
          <a:lstStyle/>
          <a:p>
            <a:fld id="{6876EEF7-B7A8-4610-AEE2-010CECBA7CFA}" type="datetime1">
              <a:rPr lang="fi-FI" smtClean="0"/>
              <a:t>22.2.2019</a:t>
            </a:fld>
            <a:endParaRPr lang="fi-FI"/>
          </a:p>
        </p:txBody>
      </p:sp>
      <p:pic>
        <p:nvPicPr>
          <p:cNvPr id="7" name="Picture 6">
            <a:extLst>
              <a:ext uri="{FF2B5EF4-FFF2-40B4-BE49-F238E27FC236}">
                <a16:creationId xmlns:a16="http://schemas.microsoft.com/office/drawing/2014/main" id="{950F2CFF-3F8E-4B14-835A-FB09DD884E16}"/>
              </a:ext>
            </a:extLst>
          </p:cNvPr>
          <p:cNvPicPr>
            <a:picLocks noChangeAspect="1"/>
          </p:cNvPicPr>
          <p:nvPr/>
        </p:nvPicPr>
        <p:blipFill>
          <a:blip r:embed="rId4"/>
          <a:stretch>
            <a:fillRect/>
          </a:stretch>
        </p:blipFill>
        <p:spPr>
          <a:xfrm>
            <a:off x="637373" y="2492896"/>
            <a:ext cx="7827624" cy="3816424"/>
          </a:xfrm>
          <a:prstGeom prst="rect">
            <a:avLst/>
          </a:prstGeom>
        </p:spPr>
      </p:pic>
      <p:sp>
        <p:nvSpPr>
          <p:cNvPr id="8" name="Footer Placeholder 7">
            <a:extLst>
              <a:ext uri="{FF2B5EF4-FFF2-40B4-BE49-F238E27FC236}">
                <a16:creationId xmlns:a16="http://schemas.microsoft.com/office/drawing/2014/main" id="{5375EA97-4104-4C7E-8769-5BD482ECF9EC}"/>
              </a:ext>
            </a:extLst>
          </p:cNvPr>
          <p:cNvSpPr>
            <a:spLocks noGrp="1"/>
          </p:cNvSpPr>
          <p:nvPr>
            <p:ph type="ftr" sz="quarter" idx="11"/>
          </p:nvPr>
        </p:nvSpPr>
        <p:spPr/>
        <p:txBody>
          <a:bodyPr/>
          <a:lstStyle/>
          <a:p>
            <a:r>
              <a:rPr lang="fi-FI"/>
              <a:t>Lea Saarikivi</a:t>
            </a:r>
          </a:p>
        </p:txBody>
      </p:sp>
    </p:spTree>
    <p:extLst>
      <p:ext uri="{BB962C8B-B14F-4D97-AF65-F5344CB8AC3E}">
        <p14:creationId xmlns:p14="http://schemas.microsoft.com/office/powerpoint/2010/main" val="95817537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t>Onko koirallasi jokin seuraavista</a:t>
            </a:r>
          </a:p>
        </p:txBody>
      </p:sp>
      <p:pic>
        <p:nvPicPr>
          <p:cNvPr id="6" name="Kuva 5"/>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740352" y="260648"/>
            <a:ext cx="1172949" cy="1320800"/>
          </a:xfrm>
          <a:prstGeom prst="rect">
            <a:avLst/>
          </a:prstGeom>
        </p:spPr>
      </p:pic>
      <p:sp>
        <p:nvSpPr>
          <p:cNvPr id="3" name="Date Placeholder 2">
            <a:extLst>
              <a:ext uri="{FF2B5EF4-FFF2-40B4-BE49-F238E27FC236}">
                <a16:creationId xmlns:a16="http://schemas.microsoft.com/office/drawing/2014/main" id="{A10FA78B-E41B-4EF0-B0D7-0FD1BE77AFE9}"/>
              </a:ext>
            </a:extLst>
          </p:cNvPr>
          <p:cNvSpPr>
            <a:spLocks noGrp="1"/>
          </p:cNvSpPr>
          <p:nvPr>
            <p:ph type="dt" sz="half" idx="10"/>
          </p:nvPr>
        </p:nvSpPr>
        <p:spPr/>
        <p:txBody>
          <a:bodyPr/>
          <a:lstStyle/>
          <a:p>
            <a:fld id="{090072E2-6741-49E0-91D8-A52E10982B88}" type="datetime1">
              <a:rPr lang="fi-FI" smtClean="0"/>
              <a:t>22.2.2019</a:t>
            </a:fld>
            <a:endParaRPr lang="fi-FI"/>
          </a:p>
        </p:txBody>
      </p:sp>
      <p:graphicFrame>
        <p:nvGraphicFramePr>
          <p:cNvPr id="9" name="Table 8">
            <a:extLst>
              <a:ext uri="{FF2B5EF4-FFF2-40B4-BE49-F238E27FC236}">
                <a16:creationId xmlns:a16="http://schemas.microsoft.com/office/drawing/2014/main" id="{BC4C5489-E59B-49A1-9ECB-8A72D745D343}"/>
              </a:ext>
            </a:extLst>
          </p:cNvPr>
          <p:cNvGraphicFramePr>
            <a:graphicFrameLocks noGrp="1"/>
          </p:cNvGraphicFramePr>
          <p:nvPr>
            <p:extLst>
              <p:ext uri="{D42A27DB-BD31-4B8C-83A1-F6EECF244321}">
                <p14:modId xmlns:p14="http://schemas.microsoft.com/office/powerpoint/2010/main" val="1673499057"/>
              </p:ext>
            </p:extLst>
          </p:nvPr>
        </p:nvGraphicFramePr>
        <p:xfrm>
          <a:off x="683568" y="2564904"/>
          <a:ext cx="8122779" cy="3312365"/>
        </p:xfrm>
        <a:graphic>
          <a:graphicData uri="http://schemas.openxmlformats.org/drawingml/2006/table">
            <a:tbl>
              <a:tblPr firstRow="1" firstCol="1" bandRow="1">
                <a:tableStyleId>{5C22544A-7EE6-4342-B048-85BDC9FD1C3A}</a:tableStyleId>
              </a:tblPr>
              <a:tblGrid>
                <a:gridCol w="5280374">
                  <a:extLst>
                    <a:ext uri="{9D8B030D-6E8A-4147-A177-3AD203B41FA5}">
                      <a16:colId xmlns:a16="http://schemas.microsoft.com/office/drawing/2014/main" val="4197382625"/>
                    </a:ext>
                  </a:extLst>
                </a:gridCol>
                <a:gridCol w="1687904">
                  <a:extLst>
                    <a:ext uri="{9D8B030D-6E8A-4147-A177-3AD203B41FA5}">
                      <a16:colId xmlns:a16="http://schemas.microsoft.com/office/drawing/2014/main" val="1999818397"/>
                    </a:ext>
                  </a:extLst>
                </a:gridCol>
                <a:gridCol w="1154501">
                  <a:extLst>
                    <a:ext uri="{9D8B030D-6E8A-4147-A177-3AD203B41FA5}">
                      <a16:colId xmlns:a16="http://schemas.microsoft.com/office/drawing/2014/main" val="3538609125"/>
                    </a:ext>
                  </a:extLst>
                </a:gridCol>
              </a:tblGrid>
              <a:tr h="473195">
                <a:tc>
                  <a:txBody>
                    <a:bodyPr/>
                    <a:lstStyle/>
                    <a:p>
                      <a:pPr>
                        <a:spcAft>
                          <a:spcPts val="0"/>
                        </a:spcAft>
                      </a:pPr>
                      <a:r>
                        <a:rPr lang="fi-FI" sz="1800" dirty="0">
                          <a:effectLst/>
                        </a:rPr>
                        <a:t>Onko koirallasi  jokin seuraavista:</a:t>
                      </a:r>
                      <a:endParaRPr lang="fi-FI"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spcAft>
                          <a:spcPts val="0"/>
                        </a:spcAft>
                      </a:pPr>
                      <a:r>
                        <a:rPr lang="fi-FI" sz="1800">
                          <a:effectLst/>
                        </a:rPr>
                        <a:t>Kyllä</a:t>
                      </a:r>
                      <a:endParaRPr lang="fi-FI"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spcAft>
                          <a:spcPts val="0"/>
                        </a:spcAft>
                      </a:pPr>
                      <a:r>
                        <a:rPr lang="fi-FI" sz="1800">
                          <a:effectLst/>
                        </a:rPr>
                        <a:t>Ei</a:t>
                      </a:r>
                      <a:endParaRPr lang="fi-FI"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058835741"/>
                  </a:ext>
                </a:extLst>
              </a:tr>
              <a:tr h="473195">
                <a:tc>
                  <a:txBody>
                    <a:bodyPr/>
                    <a:lstStyle/>
                    <a:p>
                      <a:pPr>
                        <a:spcAft>
                          <a:spcPts val="0"/>
                        </a:spcAft>
                      </a:pPr>
                      <a:r>
                        <a:rPr lang="fi-FI" sz="1800">
                          <a:effectLst/>
                        </a:rPr>
                        <a:t>Eroahdistusta</a:t>
                      </a:r>
                      <a:endParaRPr lang="fi-FI"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1800">
                          <a:effectLst/>
                        </a:rPr>
                        <a:t>18 % </a:t>
                      </a:r>
                      <a:endParaRPr lang="fi-FI"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fi-FI" sz="1800">
                          <a:effectLst/>
                        </a:rPr>
                        <a:t>82 % </a:t>
                      </a:r>
                      <a:endParaRPr lang="fi-FI"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565219410"/>
                  </a:ext>
                </a:extLst>
              </a:tr>
              <a:tr h="473195">
                <a:tc>
                  <a:txBody>
                    <a:bodyPr/>
                    <a:lstStyle/>
                    <a:p>
                      <a:pPr>
                        <a:spcAft>
                          <a:spcPts val="0"/>
                        </a:spcAft>
                      </a:pPr>
                      <a:r>
                        <a:rPr lang="fi-FI" sz="1800">
                          <a:effectLst/>
                        </a:rPr>
                        <a:t>Haukkuherkkyyttä</a:t>
                      </a:r>
                      <a:endParaRPr lang="fi-FI"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1800">
                          <a:effectLst/>
                        </a:rPr>
                        <a:t>54 %</a:t>
                      </a:r>
                      <a:endParaRPr lang="fi-FI"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spcAft>
                          <a:spcPts val="0"/>
                        </a:spcAft>
                      </a:pPr>
                      <a:r>
                        <a:rPr lang="fi-FI" sz="1800" dirty="0">
                          <a:effectLst/>
                        </a:rPr>
                        <a:t>             46 %</a:t>
                      </a:r>
                      <a:endParaRPr lang="fi-FI"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271122623"/>
                  </a:ext>
                </a:extLst>
              </a:tr>
              <a:tr h="473195">
                <a:tc>
                  <a:txBody>
                    <a:bodyPr/>
                    <a:lstStyle/>
                    <a:p>
                      <a:pPr>
                        <a:spcAft>
                          <a:spcPts val="0"/>
                        </a:spcAft>
                      </a:pPr>
                      <a:r>
                        <a:rPr lang="fi-FI" sz="1800">
                          <a:effectLst/>
                        </a:rPr>
                        <a:t>Ylienergisyyttä</a:t>
                      </a:r>
                      <a:endParaRPr lang="fi-FI"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1800">
                          <a:effectLst/>
                        </a:rPr>
                        <a:t>16 %</a:t>
                      </a:r>
                      <a:endParaRPr lang="fi-FI"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fi-FI" sz="1800">
                          <a:effectLst/>
                        </a:rPr>
                        <a:t>84 %</a:t>
                      </a:r>
                      <a:endParaRPr lang="fi-FI"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09904444"/>
                  </a:ext>
                </a:extLst>
              </a:tr>
              <a:tr h="473195">
                <a:tc>
                  <a:txBody>
                    <a:bodyPr/>
                    <a:lstStyle/>
                    <a:p>
                      <a:pPr>
                        <a:spcAft>
                          <a:spcPts val="0"/>
                        </a:spcAft>
                      </a:pPr>
                      <a:r>
                        <a:rPr lang="fi-FI" sz="1800">
                          <a:effectLst/>
                        </a:rPr>
                        <a:t>Ylikorostunutta vartioimista</a:t>
                      </a:r>
                      <a:endParaRPr lang="fi-FI"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1800">
                          <a:effectLst/>
                        </a:rPr>
                        <a:t>13 %</a:t>
                      </a:r>
                      <a:endParaRPr lang="fi-FI"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fi-FI" sz="1800" dirty="0">
                          <a:effectLst/>
                        </a:rPr>
                        <a:t>87 %</a:t>
                      </a:r>
                      <a:endParaRPr lang="fi-FI"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715901795"/>
                  </a:ext>
                </a:extLst>
              </a:tr>
              <a:tr h="473195">
                <a:tc>
                  <a:txBody>
                    <a:bodyPr/>
                    <a:lstStyle/>
                    <a:p>
                      <a:pPr>
                        <a:spcAft>
                          <a:spcPts val="0"/>
                        </a:spcAft>
                      </a:pPr>
                      <a:r>
                        <a:rPr lang="fi-FI" sz="1800">
                          <a:effectLst/>
                        </a:rPr>
                        <a:t>Tuhoamista aikuisiällä</a:t>
                      </a:r>
                      <a:endParaRPr lang="fi-FI"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1800">
                          <a:effectLst/>
                        </a:rPr>
                        <a:t>6 %</a:t>
                      </a:r>
                      <a:endParaRPr lang="fi-FI"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fi-FI" sz="1800">
                          <a:effectLst/>
                        </a:rPr>
                        <a:t>94 %</a:t>
                      </a:r>
                      <a:endParaRPr lang="fi-FI"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91458723"/>
                  </a:ext>
                </a:extLst>
              </a:tr>
              <a:tr h="473195">
                <a:tc>
                  <a:txBody>
                    <a:bodyPr/>
                    <a:lstStyle/>
                    <a:p>
                      <a:pPr>
                        <a:spcAft>
                          <a:spcPts val="0"/>
                        </a:spcAft>
                      </a:pPr>
                      <a:r>
                        <a:rPr lang="fi-FI" sz="1800" dirty="0">
                          <a:effectLst/>
                        </a:rPr>
                        <a:t>Muita käytöshäiriötä (häiritsevää käytöstä LS)</a:t>
                      </a:r>
                      <a:endParaRPr lang="fi-FI"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fi-FI" sz="1800">
                          <a:effectLst/>
                        </a:rPr>
                        <a:t>13 %</a:t>
                      </a:r>
                      <a:endParaRPr lang="fi-FI"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fi-FI" sz="1800" dirty="0">
                          <a:effectLst/>
                        </a:rPr>
                        <a:t>87 %</a:t>
                      </a:r>
                      <a:endParaRPr lang="fi-FI"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673765779"/>
                  </a:ext>
                </a:extLst>
              </a:tr>
            </a:tbl>
          </a:graphicData>
        </a:graphic>
      </p:graphicFrame>
      <p:sp>
        <p:nvSpPr>
          <p:cNvPr id="10" name="Footer Placeholder 9">
            <a:extLst>
              <a:ext uri="{FF2B5EF4-FFF2-40B4-BE49-F238E27FC236}">
                <a16:creationId xmlns:a16="http://schemas.microsoft.com/office/drawing/2014/main" id="{1F753B0B-AFBD-4E6B-942B-12706CD9DE6C}"/>
              </a:ext>
            </a:extLst>
          </p:cNvPr>
          <p:cNvSpPr>
            <a:spLocks noGrp="1"/>
          </p:cNvSpPr>
          <p:nvPr>
            <p:ph type="ftr" sz="quarter" idx="11"/>
          </p:nvPr>
        </p:nvSpPr>
        <p:spPr/>
        <p:txBody>
          <a:bodyPr/>
          <a:lstStyle/>
          <a:p>
            <a:r>
              <a:rPr lang="fi-FI"/>
              <a:t>Lea Saarikivi</a:t>
            </a:r>
          </a:p>
        </p:txBody>
      </p:sp>
    </p:spTree>
    <p:extLst>
      <p:ext uri="{BB962C8B-B14F-4D97-AF65-F5344CB8AC3E}">
        <p14:creationId xmlns:p14="http://schemas.microsoft.com/office/powerpoint/2010/main" val="1855227780"/>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altomuoto">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altomuoto">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altomuoto">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171</TotalTime>
  <Words>1066</Words>
  <Application>Microsoft Office PowerPoint</Application>
  <PresentationFormat>On-screen Show (4:3)</PresentationFormat>
  <Paragraphs>298</Paragraphs>
  <Slides>21</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Candara</vt:lpstr>
      <vt:lpstr>Symbol</vt:lpstr>
      <vt:lpstr>Times New Roman</vt:lpstr>
      <vt:lpstr>Aaltomuoto</vt:lpstr>
      <vt:lpstr>YHTEENVETO TSEKINPAIMENKOIRIEN TERVEYDESTÄ </vt:lpstr>
      <vt:lpstr>YHTEENVETO TSEKINPAIMENKOIRIEN TERVEYDESTÄ</vt:lpstr>
      <vt:lpstr>TERVEYSKYSELYJEN YHTEENVETO 31.12.2018</vt:lpstr>
      <vt:lpstr>Koiran käytös ihmisiä kohtaan</vt:lpstr>
      <vt:lpstr>Koiran käytös muita koiria kohtaan</vt:lpstr>
      <vt:lpstr>Koiran suhtautuminen uusiin asioihin</vt:lpstr>
      <vt:lpstr>Koiran suhtautuminen uusiin tilanteisiin</vt:lpstr>
      <vt:lpstr>Koiran suhtautuminen ääniin</vt:lpstr>
      <vt:lpstr>Onko koirallasi jokin seuraavista</vt:lpstr>
      <vt:lpstr>Onko koirallasi todettu;</vt:lpstr>
      <vt:lpstr>Koiran yleinen terveydentila kyselyyn vastanneitten mielestä</vt:lpstr>
      <vt:lpstr>Lonkat</vt:lpstr>
      <vt:lpstr>Silmät ja korvat</vt:lpstr>
      <vt:lpstr>Terveyskyselystä yleensä</vt:lpstr>
      <vt:lpstr>PowerPoint Presentation</vt:lpstr>
      <vt:lpstr>YHTEENVETO TSEKINPAIMENKOIRIEN TERVEYDESTÄ</vt:lpstr>
      <vt:lpstr>DM (Degeneratiivinen Myelopatia) eli selkäydinrappeumasairaus.</vt:lpstr>
      <vt:lpstr>Välimuotoinen lanne-ristinikama (LTV)</vt:lpstr>
      <vt:lpstr>Lonkka- ja kyynärnivelen kasvuhäiriö (DKK, DLK)</vt:lpstr>
      <vt:lpstr>Koirien ilmoitetut kuolinsyyt</vt:lpstr>
      <vt:lpstr>KIITOS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YHTEENVETO TSEKINPAIMENKOIRIEN TERVEYDESTÄ</dc:title>
  <dc:creator>Konnu</dc:creator>
  <cp:lastModifiedBy>Saarikivi, Lea</cp:lastModifiedBy>
  <cp:revision>21</cp:revision>
  <dcterms:created xsi:type="dcterms:W3CDTF">2018-01-23T14:32:41Z</dcterms:created>
  <dcterms:modified xsi:type="dcterms:W3CDTF">2019-02-22T18:43:48Z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05c9e18-d393-4470-8b67-9616c62ec31f_Enabled">
    <vt:lpwstr>True</vt:lpwstr>
  </property>
  <property fmtid="{D5CDD505-2E9C-101B-9397-08002B2CF9AE}" pid="3" name="MSIP_Label_705c9e18-d393-4470-8b67-9616c62ec31f_SiteId">
    <vt:lpwstr>c5d1e823-e2b8-46bf-92ff-84f54313e0a5</vt:lpwstr>
  </property>
  <property fmtid="{D5CDD505-2E9C-101B-9397-08002B2CF9AE}" pid="4" name="MSIP_Label_705c9e18-d393-4470-8b67-9616c62ec31f_Owner">
    <vt:lpwstr>lea.saarikivi@dbschenker.com</vt:lpwstr>
  </property>
  <property fmtid="{D5CDD505-2E9C-101B-9397-08002B2CF9AE}" pid="5" name="MSIP_Label_705c9e18-d393-4470-8b67-9616c62ec31f_SetDate">
    <vt:lpwstr>2019-02-22T18:43:00.8521581Z</vt:lpwstr>
  </property>
  <property fmtid="{D5CDD505-2E9C-101B-9397-08002B2CF9AE}" pid="6" name="MSIP_Label_705c9e18-d393-4470-8b67-9616c62ec31f_Name">
    <vt:lpwstr>Internal</vt:lpwstr>
  </property>
  <property fmtid="{D5CDD505-2E9C-101B-9397-08002B2CF9AE}" pid="7" name="MSIP_Label_705c9e18-d393-4470-8b67-9616c62ec31f_Application">
    <vt:lpwstr>Microsoft Azure Information Protection</vt:lpwstr>
  </property>
  <property fmtid="{D5CDD505-2E9C-101B-9397-08002B2CF9AE}" pid="8" name="MSIP_Label_705c9e18-d393-4470-8b67-9616c62ec31f_Extended_MSFT_Method">
    <vt:lpwstr>Automatic</vt:lpwstr>
  </property>
  <property fmtid="{D5CDD505-2E9C-101B-9397-08002B2CF9AE}" pid="9" name="Sensitivity">
    <vt:lpwstr>Internal</vt:lpwstr>
  </property>
</Properties>
</file>